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2" r:id="rId6"/>
    <p:sldId id="263" r:id="rId7"/>
    <p:sldId id="265" r:id="rId8"/>
    <p:sldId id="267" r:id="rId9"/>
    <p:sldId id="268" r:id="rId10"/>
  </p:sldIdLst>
  <p:sldSz cx="9144000" cy="6858000" type="screen4x3"/>
  <p:notesSz cx="6735763" cy="98663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6" autoAdjust="0"/>
    <p:restoredTop sz="83701" autoAdjust="0"/>
  </p:normalViewPr>
  <p:slideViewPr>
    <p:cSldViewPr snapToGrid="0" snapToObjects="1">
      <p:cViewPr varScale="1">
        <p:scale>
          <a:sx n="156" d="100"/>
          <a:sy n="156" d="100"/>
        </p:scale>
        <p:origin x="-128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DC74A-CCA4-BC45-B700-357E7675FACF}" type="datetimeFigureOut">
              <a:rPr kumimoji="1" lang="ja-JP" altLang="en-US" smtClean="0"/>
              <a:t>16/05/17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B4863-0D7A-154A-964C-458B2BBF79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89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AE02C-2330-3243-ADAF-F48EC85B2720}" type="datetimeFigureOut">
              <a:rPr kumimoji="1" lang="ja-JP" altLang="en-US" smtClean="0"/>
              <a:t>16/05/17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783A5-DD79-7C48-AD44-24F794CBE6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8855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0-09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10400" y="2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477C9AD5-F5DF-124B-B0FF-FD84C62DEA9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0-1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96900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79602"/>
            <a:ext cx="8229600" cy="42592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10400" y="2"/>
            <a:ext cx="2133600" cy="365125"/>
          </a:xfrm>
        </p:spPr>
        <p:txBody>
          <a:bodyPr/>
          <a:lstStyle/>
          <a:p>
            <a:fld id="{477C9AD5-F5DF-124B-B0FF-FD84C62DEA9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0-1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96900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0" y="6492877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477C9AD5-F5DF-124B-B0FF-FD84C62DEA9E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quarter" idx="13"/>
          </p:nvPr>
        </p:nvSpPr>
        <p:spPr>
          <a:xfrm>
            <a:off x="457200" y="1879600"/>
            <a:ext cx="8229600" cy="42545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 userDrawn="1"/>
        </p:nvGrpSpPr>
        <p:grpSpPr>
          <a:xfrm>
            <a:off x="0" y="2727702"/>
            <a:ext cx="9144000" cy="4130298"/>
            <a:chOff x="0" y="2727702"/>
            <a:chExt cx="9144000" cy="4130298"/>
          </a:xfrm>
        </p:grpSpPr>
        <p:pic>
          <p:nvPicPr>
            <p:cNvPr id="3" name="図 2" descr="0-12.jpg"/>
            <p:cNvPicPr>
              <a:picLocks noChangeAspect="1"/>
            </p:cNvPicPr>
            <p:nvPr userDrawn="1"/>
          </p:nvPicPr>
          <p:blipFill rotWithShape="1">
            <a:blip r:embed="rId2"/>
            <a:srcRect t="87684"/>
            <a:stretch/>
          </p:blipFill>
          <p:spPr>
            <a:xfrm>
              <a:off x="0" y="6013342"/>
              <a:ext cx="9144000" cy="844658"/>
            </a:xfrm>
            <a:prstGeom prst="rect">
              <a:avLst/>
            </a:prstGeom>
          </p:spPr>
        </p:pic>
        <p:pic>
          <p:nvPicPr>
            <p:cNvPr id="4" name="図 3" descr="0-12.jpg"/>
            <p:cNvPicPr>
              <a:picLocks noChangeAspect="1"/>
            </p:cNvPicPr>
            <p:nvPr userDrawn="1"/>
          </p:nvPicPr>
          <p:blipFill rotWithShape="1">
            <a:blip r:embed="rId2"/>
            <a:srcRect l="34029" t="42034" r="31472" b="36949"/>
            <a:stretch/>
          </p:blipFill>
          <p:spPr>
            <a:xfrm>
              <a:off x="2987041" y="2727702"/>
              <a:ext cx="3154680" cy="144134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C9AD5-F5DF-124B-B0FF-FD84C62DEA9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5" r:id="rId4"/>
  </p:sldLayoutIdLst>
  <p:hf hdr="0" ftr="0" dt="0"/>
  <p:txStyles>
    <p:titleStyle>
      <a:lvl1pPr algn="ctr" defTabSz="457198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457198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457198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457198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457198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457198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457198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457198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457198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457198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9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45719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45719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45719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45719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45719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45719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45719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45719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73446" y="1507524"/>
            <a:ext cx="7772400" cy="1187148"/>
          </a:xfrm>
        </p:spPr>
        <p:txBody>
          <a:bodyPr>
            <a:normAutofit fontScale="90000"/>
          </a:bodyPr>
          <a:lstStyle/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</a:rPr>
              <a:t>國學院大學経済学部開設５０周年記念</a:t>
            </a:r>
            <a:r>
              <a:rPr lang="en-US" altLang="ja-JP" sz="2200" dirty="0" smtClean="0"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sz="2200" dirty="0" smtClean="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600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sz="600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2700" b="1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  <a:t>SHIBUYA</a:t>
            </a:r>
            <a:r>
              <a:rPr lang="ja-JP" altLang="en-US" sz="2700" b="1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700" b="1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  <a:t>INNOVATION</a:t>
            </a:r>
            <a:r>
              <a:rPr lang="ja-JP" altLang="en-US" sz="2700" b="1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700" b="1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  <a:t>CHALLENGE</a:t>
            </a:r>
            <a:r>
              <a:rPr lang="ja-JP" altLang="en-US" sz="2700" b="1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700" b="1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  <a:t>2016</a:t>
            </a:r>
            <a:br>
              <a:rPr lang="en-US" altLang="ja-JP" sz="2700" b="1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2700" b="1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sz="2700" b="1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</a:br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企 画 書</a:t>
            </a:r>
            <a:r>
              <a:rPr lang="en-US" altLang="ja-JP" sz="2700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sz="2700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</a:br>
            <a:endParaRPr lang="ja-JP" altLang="en-US" dirty="0">
              <a:solidFill>
                <a:srgbClr val="CC0066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87034" y="4615253"/>
            <a:ext cx="6366819" cy="1752600"/>
          </a:xfrm>
        </p:spPr>
        <p:txBody>
          <a:bodyPr>
            <a:normAutofit/>
          </a:bodyPr>
          <a:lstStyle/>
          <a:p>
            <a:pPr algn="l"/>
            <a:r>
              <a:rPr lang="ja-JP" altLang="en-US" sz="2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グループ（個人）名：○○○○</a:t>
            </a:r>
            <a:endParaRPr lang="en-US" altLang="ja-JP" sz="2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 algn="l"/>
            <a:r>
              <a:rPr lang="ja-JP" altLang="en-US" sz="2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代表者所属：○○学部○○学科○年</a:t>
            </a:r>
            <a:endParaRPr lang="ja-JP" altLang="en-US" sz="24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2973457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 smtClean="0">
                <a:latin typeface="メイリオ" pitchFamily="50" charset="-128"/>
                <a:ea typeface="メイリオ" pitchFamily="50" charset="-128"/>
              </a:rPr>
              <a:t>「○○○○○○○○○○○○○」</a:t>
            </a:r>
            <a:endParaRPr lang="ja-JP" altLang="en-US" sz="40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3572877"/>
            <a:ext cx="9143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（企画タイトルを記入してください）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9AD5-F5DF-124B-B0FF-FD84C62DEA9E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486" y="346333"/>
            <a:ext cx="8229600" cy="641866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latin typeface="メイリオ"/>
                <a:ea typeface="メイリオ"/>
                <a:cs typeface="メイリオ"/>
              </a:rPr>
              <a:t>【</a:t>
            </a:r>
            <a:r>
              <a:rPr lang="ja-JP" altLang="en-US" sz="2800" dirty="0" smtClean="0">
                <a:latin typeface="メイリオ"/>
                <a:ea typeface="メイリオ"/>
                <a:cs typeface="メイリオ"/>
              </a:rPr>
              <a:t>個人で応募の方</a:t>
            </a:r>
            <a:r>
              <a:rPr lang="en-US" altLang="ja-JP" sz="2800" dirty="0" smtClean="0">
                <a:latin typeface="メイリオ"/>
                <a:ea typeface="メイリオ"/>
                <a:cs typeface="メイリオ"/>
              </a:rPr>
              <a:t>】</a:t>
            </a:r>
            <a:endParaRPr kumimoji="1" lang="ja-JP" altLang="en-US" sz="3200" dirty="0">
              <a:latin typeface="メイリオ"/>
              <a:ea typeface="メイリオ"/>
              <a:cs typeface="メイリオ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951705"/>
              </p:ext>
            </p:extLst>
          </p:nvPr>
        </p:nvGraphicFramePr>
        <p:xfrm>
          <a:off x="679626" y="1716551"/>
          <a:ext cx="7982459" cy="2343233"/>
        </p:xfrm>
        <a:graphic>
          <a:graphicData uri="http://schemas.openxmlformats.org/drawingml/2006/table">
            <a:tbl>
              <a:tblPr/>
              <a:tblGrid>
                <a:gridCol w="880315"/>
                <a:gridCol w="3392474"/>
                <a:gridCol w="970911"/>
                <a:gridCol w="1027034"/>
                <a:gridCol w="829047"/>
                <a:gridCol w="882678"/>
              </a:tblGrid>
              <a:tr h="203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フリガナ</a:t>
                      </a: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メイリオ"/>
                          <a:ea typeface="メイリオ"/>
                          <a:cs typeface="メイリオ"/>
                        </a:rPr>
                        <a:t>学年</a:t>
                      </a: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400050" algn="just">
                        <a:spcAft>
                          <a:spcPts val="0"/>
                        </a:spcAft>
                      </a:pPr>
                      <a:endParaRPr lang="en-US" altLang="ja-JP" sz="1400" kern="1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　　</a:t>
                      </a:r>
                      <a:r>
                        <a:rPr lang="ja-JP" altLang="en-US" sz="1800" kern="100" dirty="0" smtClean="0">
                          <a:latin typeface="メイリオ"/>
                          <a:ea typeface="メイリオ"/>
                          <a:cs typeface="メイリオ"/>
                        </a:rPr>
                        <a:t>　</a:t>
                      </a:r>
                      <a:r>
                        <a:rPr lang="ja-JP" altLang="ja-JP" sz="1800" kern="100" dirty="0" smtClean="0">
                          <a:latin typeface="メイリオ"/>
                          <a:ea typeface="メイリオ"/>
                          <a:cs typeface="メイリオ"/>
                        </a:rPr>
                        <a:t>年</a:t>
                      </a:r>
                      <a:endParaRPr lang="ja-JP" alt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性別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latin typeface="メイリオ"/>
                          <a:ea typeface="メイリオ"/>
                          <a:cs typeface="メイリオ"/>
                        </a:rPr>
                        <a:t>いずれ</a:t>
                      </a:r>
                      <a:r>
                        <a:rPr lang="ja-JP" sz="900" kern="100" dirty="0" smtClean="0">
                          <a:latin typeface="メイリオ"/>
                          <a:ea typeface="メイリオ"/>
                          <a:cs typeface="メイリオ"/>
                        </a:rPr>
                        <a:t>か</a:t>
                      </a:r>
                      <a:r>
                        <a:rPr lang="ja-JP" altLang="en-US" sz="900" kern="100" dirty="0" smtClean="0">
                          <a:latin typeface="メイリオ"/>
                          <a:ea typeface="メイリオ"/>
                          <a:cs typeface="メイリオ"/>
                        </a:rPr>
                        <a:t>に　</a:t>
                      </a:r>
                      <a:r>
                        <a:rPr lang="en-US" altLang="ja-JP" sz="900" kern="100" dirty="0" smtClean="0">
                          <a:latin typeface="メイリオ"/>
                          <a:ea typeface="メイリオ"/>
                          <a:cs typeface="メイリオ"/>
                        </a:rPr>
                        <a:t>○</a:t>
                      </a:r>
                      <a:r>
                        <a:rPr lang="ja-JP" altLang="en-US" sz="900" kern="100" dirty="0" smtClean="0">
                          <a:latin typeface="メイリオ"/>
                          <a:ea typeface="メイリオ"/>
                          <a:cs typeface="メイリオ"/>
                        </a:rPr>
                        <a:t>をつけて</a:t>
                      </a:r>
                      <a:endParaRPr lang="en-US" altLang="ja-JP" sz="900" kern="1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latin typeface="メイリオ"/>
                          <a:ea typeface="メイリオ"/>
                          <a:cs typeface="メイリオ"/>
                        </a:rPr>
                        <a:t>ください</a:t>
                      </a:r>
                      <a:endParaRPr 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indent="666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男 ・ 女</a:t>
                      </a: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氏　名</a:t>
                      </a: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2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549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latin typeface="メイリオ"/>
                          <a:ea typeface="メイリオ"/>
                          <a:cs typeface="メイリオ"/>
                        </a:rPr>
                        <a:t>所属</a:t>
                      </a:r>
                      <a:endParaRPr 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latin typeface="メイリオ"/>
                          <a:ea typeface="メイリオ"/>
                          <a:cs typeface="メイリオ"/>
                        </a:rPr>
                        <a:t>國學院大學　</a:t>
                      </a:r>
                      <a:r>
                        <a:rPr lang="ja-JP" altLang="en-US" sz="2000" kern="100" dirty="0" smtClean="0">
                          <a:latin typeface="メイリオ"/>
                          <a:ea typeface="メイリオ"/>
                          <a:cs typeface="メイリオ"/>
                        </a:rPr>
                        <a:t>　　　　</a:t>
                      </a:r>
                      <a:r>
                        <a:rPr lang="zh-CN" sz="20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学部</a:t>
                      </a:r>
                      <a:r>
                        <a:rPr lang="zh-CN" sz="2000" kern="100" dirty="0">
                          <a:latin typeface="メイリオ"/>
                          <a:ea typeface="メイリオ"/>
                          <a:cs typeface="メイリオ"/>
                        </a:rPr>
                        <a:t>　　　</a:t>
                      </a:r>
                      <a:r>
                        <a:rPr lang="ja-JP" altLang="en-US" sz="2000" kern="100" dirty="0" smtClean="0">
                          <a:latin typeface="メイリオ"/>
                          <a:ea typeface="メイリオ"/>
                          <a:cs typeface="メイリオ"/>
                        </a:rPr>
                        <a:t>　</a:t>
                      </a:r>
                      <a:r>
                        <a:rPr lang="zh-CN" sz="2000" kern="100" dirty="0">
                          <a:latin typeface="メイリオ"/>
                          <a:ea typeface="メイリオ"/>
                          <a:cs typeface="メイリオ"/>
                        </a:rPr>
                        <a:t>　　　</a:t>
                      </a:r>
                      <a:r>
                        <a:rPr lang="zh-CN" sz="20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学科</a:t>
                      </a:r>
                      <a:r>
                        <a:rPr lang="ja-JP" altLang="en-US" sz="2000" kern="100" dirty="0" smtClean="0">
                          <a:latin typeface="メイリオ"/>
                          <a:ea typeface="メイリオ"/>
                          <a:cs typeface="メイリオ"/>
                        </a:rPr>
                        <a:t>　</a:t>
                      </a:r>
                      <a:endParaRPr 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86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学籍番号</a:t>
                      </a: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携帯電話</a:t>
                      </a: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30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メイリオ"/>
                          <a:ea typeface="メイリオ"/>
                          <a:cs typeface="メイリオ"/>
                        </a:rPr>
                        <a:t>E-mail</a:t>
                      </a:r>
                      <a:endParaRPr 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baseline="0" dirty="0" smtClean="0">
                          <a:latin typeface="メイリオ"/>
                          <a:ea typeface="メイリオ"/>
                          <a:cs typeface="メイリオ"/>
                        </a:rPr>
                        <a:t> </a:t>
                      </a:r>
                      <a:endParaRPr lang="en-US" sz="20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49438" y="1278370"/>
            <a:ext cx="70433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◆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応募</a:t>
            </a:r>
            <a:r>
              <a:rPr kumimoji="1" 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者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氏</a:t>
            </a:r>
            <a:r>
              <a:rPr kumimoji="1" 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名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・所属</a:t>
            </a:r>
            <a:endParaRPr kumimoji="1" 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/>
              <a:ea typeface="メイリオ"/>
              <a:cs typeface="メイリオ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7091" y="4307817"/>
            <a:ext cx="8918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◆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選択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課題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（選択した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課題に</a:t>
            </a:r>
            <a:r>
              <a:rPr lang="en-US" altLang="ja-JP" sz="2000" dirty="0" smtClean="0">
                <a:latin typeface="メイリオ"/>
                <a:ea typeface="メイリオ"/>
                <a:cs typeface="メイリオ"/>
              </a:rPr>
              <a:t>○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をつけてください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）</a:t>
            </a:r>
            <a:endParaRPr kumimoji="1" 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/>
              <a:ea typeface="メイリオ"/>
              <a:cs typeface="メイリオ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21039"/>
              </p:ext>
            </p:extLst>
          </p:nvPr>
        </p:nvGraphicFramePr>
        <p:xfrm>
          <a:off x="679626" y="4806913"/>
          <a:ext cx="800717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671"/>
                <a:gridCol w="835707"/>
                <a:gridCol w="629879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課題１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i="0" kern="1200" dirty="0" smtClean="0">
                          <a:solidFill>
                            <a:schemeClr val="tx1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“渋谷だからこそ”の世界最高の遊び体験を企画してください。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課題２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障害を持った方を対象にした渋谷観光企画を立案してください。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3814" y="5926092"/>
            <a:ext cx="91101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※</a:t>
            </a:r>
            <a:r>
              <a:rPr kumimoji="1" 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ご記入いただいた個人情報は、本コンテストに関する諸連絡のみに利用させていただき、他の目的には一切使用いたしません。</a:t>
            </a:r>
            <a:endParaRPr kumimoji="1" 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/>
              <a:ea typeface="メイリオ"/>
              <a:cs typeface="メイリオ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9AD5-F5DF-124B-B0FF-FD84C62DEA9E}" type="slidenum">
              <a:rPr lang="ja-JP" altLang="en-US" smtClean="0">
                <a:latin typeface="メイリオ"/>
                <a:ea typeface="メイリオ"/>
                <a:cs typeface="メイリオ"/>
              </a:rPr>
              <a:pPr/>
              <a:t>2</a:t>
            </a:fld>
            <a:endParaRPr lang="ja-JP" altLang="en-US">
              <a:latin typeface="メイリオ"/>
              <a:ea typeface="メイリオ"/>
              <a:cs typeface="メイリオ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488" y="339811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【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グループで応募の方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】</a:t>
            </a:r>
            <a:b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</a:b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882437"/>
              </p:ext>
            </p:extLst>
          </p:nvPr>
        </p:nvGraphicFramePr>
        <p:xfrm>
          <a:off x="469557" y="1319741"/>
          <a:ext cx="8019531" cy="570839"/>
        </p:xfrm>
        <a:graphic>
          <a:graphicData uri="http://schemas.openxmlformats.org/drawingml/2006/table">
            <a:tbl>
              <a:tblPr/>
              <a:tblGrid>
                <a:gridCol w="1303237"/>
                <a:gridCol w="4348196"/>
                <a:gridCol w="2368098"/>
              </a:tblGrid>
              <a:tr h="570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latin typeface="メイリオ"/>
                          <a:ea typeface="メイリオ"/>
                          <a:cs typeface="メイリオ"/>
                        </a:rPr>
                        <a:t>グループ名</a:t>
                      </a:r>
                      <a:endParaRPr lang="ja-JP" sz="12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latin typeface="メイリオ"/>
                          <a:ea typeface="メイリオ"/>
                          <a:cs typeface="メイリオ"/>
                        </a:rPr>
                        <a:t>応募者</a:t>
                      </a:r>
                      <a:r>
                        <a:rPr lang="ja-JP" sz="1800" kern="100" dirty="0">
                          <a:latin typeface="メイリオ"/>
                          <a:ea typeface="メイリオ"/>
                          <a:cs typeface="メイリオ"/>
                        </a:rPr>
                        <a:t>人数　　</a:t>
                      </a:r>
                      <a:r>
                        <a:rPr lang="ja-JP" sz="1800" kern="100" dirty="0" smtClean="0">
                          <a:latin typeface="メイリオ"/>
                          <a:ea typeface="メイリオ"/>
                          <a:cs typeface="メイリオ"/>
                        </a:rPr>
                        <a:t>名</a:t>
                      </a: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241320"/>
              </p:ext>
            </p:extLst>
          </p:nvPr>
        </p:nvGraphicFramePr>
        <p:xfrm>
          <a:off x="469557" y="2433257"/>
          <a:ext cx="8019530" cy="2343233"/>
        </p:xfrm>
        <a:graphic>
          <a:graphicData uri="http://schemas.openxmlformats.org/drawingml/2006/table">
            <a:tbl>
              <a:tblPr/>
              <a:tblGrid>
                <a:gridCol w="884403"/>
                <a:gridCol w="3408229"/>
                <a:gridCol w="975420"/>
                <a:gridCol w="1031804"/>
                <a:gridCol w="832897"/>
                <a:gridCol w="886777"/>
              </a:tblGrid>
              <a:tr h="203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フリガナ</a:t>
                      </a: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メイリオ"/>
                          <a:ea typeface="メイリオ"/>
                          <a:cs typeface="メイリオ"/>
                        </a:rPr>
                        <a:t>学年</a:t>
                      </a: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400050" algn="just">
                        <a:spcAft>
                          <a:spcPts val="0"/>
                        </a:spcAft>
                      </a:pPr>
                      <a:endParaRPr lang="en-US" altLang="ja-JP" sz="1400" kern="1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　　</a:t>
                      </a:r>
                      <a:r>
                        <a:rPr lang="ja-JP" altLang="en-US" sz="1800" kern="100" dirty="0" smtClean="0">
                          <a:latin typeface="メイリオ"/>
                          <a:ea typeface="メイリオ"/>
                          <a:cs typeface="メイリオ"/>
                        </a:rPr>
                        <a:t>　</a:t>
                      </a:r>
                      <a:r>
                        <a:rPr lang="ja-JP" altLang="ja-JP" sz="1800" kern="100" dirty="0" smtClean="0">
                          <a:latin typeface="メイリオ"/>
                          <a:ea typeface="メイリオ"/>
                          <a:cs typeface="メイリオ"/>
                        </a:rPr>
                        <a:t>年</a:t>
                      </a:r>
                      <a:endParaRPr lang="ja-JP" alt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性別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900" kern="100" dirty="0" smtClean="0">
                          <a:latin typeface="メイリオ"/>
                          <a:ea typeface="メイリオ"/>
                          <a:cs typeface="メイリオ"/>
                        </a:rPr>
                        <a:t>いずれか</a:t>
                      </a:r>
                      <a:r>
                        <a:rPr lang="ja-JP" altLang="en-US" sz="900" kern="100" dirty="0" smtClean="0">
                          <a:latin typeface="メイリオ"/>
                          <a:ea typeface="メイリオ"/>
                          <a:cs typeface="メイリオ"/>
                        </a:rPr>
                        <a:t>に　</a:t>
                      </a:r>
                      <a:r>
                        <a:rPr lang="en-US" altLang="ja-JP" sz="900" kern="100" dirty="0" smtClean="0">
                          <a:latin typeface="メイリオ"/>
                          <a:ea typeface="メイリオ"/>
                          <a:cs typeface="メイリオ"/>
                        </a:rPr>
                        <a:t>○</a:t>
                      </a:r>
                      <a:r>
                        <a:rPr lang="ja-JP" altLang="en-US" sz="900" kern="100" dirty="0" smtClean="0">
                          <a:latin typeface="メイリオ"/>
                          <a:ea typeface="メイリオ"/>
                          <a:cs typeface="メイリオ"/>
                        </a:rPr>
                        <a:t>をつけて</a:t>
                      </a:r>
                      <a:endParaRPr lang="en-US" altLang="ja-JP" sz="900" kern="1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latin typeface="メイリオ"/>
                          <a:ea typeface="メイリオ"/>
                          <a:cs typeface="メイリオ"/>
                        </a:rPr>
                        <a:t>ください</a:t>
                      </a:r>
                      <a:endParaRPr lang="ja-JP" altLang="ja-JP" sz="1400" kern="1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indent="666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男 ・ 女</a:t>
                      </a: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氏　名</a:t>
                      </a: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2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549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latin typeface="メイリオ"/>
                          <a:ea typeface="メイリオ"/>
                          <a:cs typeface="メイリオ"/>
                        </a:rPr>
                        <a:t>所属</a:t>
                      </a:r>
                      <a:endParaRPr 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latin typeface="メイリオ"/>
                          <a:ea typeface="メイリオ"/>
                          <a:cs typeface="メイリオ"/>
                        </a:rPr>
                        <a:t>國學院大學　　　</a:t>
                      </a:r>
                      <a:r>
                        <a:rPr lang="ja-JP" altLang="en-US" sz="2000" kern="100" dirty="0" smtClean="0">
                          <a:latin typeface="メイリオ"/>
                          <a:ea typeface="メイリオ"/>
                          <a:cs typeface="メイリオ"/>
                        </a:rPr>
                        <a:t>　　　</a:t>
                      </a:r>
                      <a:r>
                        <a:rPr lang="zh-CN" sz="20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学部</a:t>
                      </a:r>
                      <a:r>
                        <a:rPr lang="zh-CN" sz="2000" kern="100" dirty="0">
                          <a:latin typeface="メイリオ"/>
                          <a:ea typeface="メイリオ"/>
                          <a:cs typeface="メイリオ"/>
                        </a:rPr>
                        <a:t>　　　　　　</a:t>
                      </a:r>
                      <a:r>
                        <a:rPr lang="zh-CN" sz="20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学科</a:t>
                      </a:r>
                      <a:r>
                        <a:rPr lang="ja-JP" altLang="en-US" sz="2000" kern="100" dirty="0" smtClean="0">
                          <a:latin typeface="メイリオ"/>
                          <a:ea typeface="メイリオ"/>
                          <a:cs typeface="メイリオ"/>
                        </a:rPr>
                        <a:t>　</a:t>
                      </a:r>
                      <a:endParaRPr 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86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学籍番号</a:t>
                      </a: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携帯電話</a:t>
                      </a: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30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メイリオ"/>
                          <a:ea typeface="メイリオ"/>
                          <a:cs typeface="メイリオ"/>
                        </a:rPr>
                        <a:t>E-mail</a:t>
                      </a:r>
                      <a:endParaRPr 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baseline="0" dirty="0" smtClean="0">
                          <a:latin typeface="メイリオ"/>
                          <a:ea typeface="メイリオ"/>
                          <a:cs typeface="メイリオ"/>
                        </a:rPr>
                        <a:t> </a:t>
                      </a:r>
                      <a:endParaRPr lang="en-US" sz="20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259507" y="1995076"/>
            <a:ext cx="70433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◆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代表</a:t>
            </a:r>
            <a:r>
              <a:rPr kumimoji="1" 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者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氏</a:t>
            </a:r>
            <a:r>
              <a:rPr kumimoji="1" 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名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・所属</a:t>
            </a:r>
            <a:endParaRPr kumimoji="1" 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/>
              <a:ea typeface="メイリオ"/>
              <a:cs typeface="メイリオ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359446"/>
              </p:ext>
            </p:extLst>
          </p:nvPr>
        </p:nvGraphicFramePr>
        <p:xfrm>
          <a:off x="481914" y="5338264"/>
          <a:ext cx="800717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066"/>
                <a:gridCol w="867312"/>
                <a:gridCol w="629879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課題１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i="0" kern="1200" dirty="0" smtClean="0">
                          <a:solidFill>
                            <a:schemeClr val="tx1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“渋谷だからこそ”の世界最高の遊び体験を企画してください。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課題２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障害を持った方を対象にした渋谷観光企画を立案してください。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9AD5-F5DF-124B-B0FF-FD84C62DEA9E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4872243"/>
            <a:ext cx="8489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1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◆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選択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課題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（選択した課題に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○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をつけてください）</a:t>
            </a:r>
            <a:endParaRPr kumimoji="1" 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/>
              <a:ea typeface="メイリオ"/>
              <a:cs typeface="メイリオ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【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グループで応募の方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】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（つづき）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</a:b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222436" y="1278370"/>
            <a:ext cx="70433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◆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共同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応募</a:t>
            </a:r>
            <a:r>
              <a:rPr kumimoji="1" 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者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氏</a:t>
            </a:r>
            <a:r>
              <a:rPr kumimoji="1" 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名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・所属</a:t>
            </a:r>
            <a:endParaRPr kumimoji="1" 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/>
              <a:ea typeface="メイリオ"/>
              <a:cs typeface="メイリオ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484322"/>
              </p:ext>
            </p:extLst>
          </p:nvPr>
        </p:nvGraphicFramePr>
        <p:xfrm>
          <a:off x="457200" y="1890583"/>
          <a:ext cx="8386108" cy="2783572"/>
        </p:xfrm>
        <a:graphic>
          <a:graphicData uri="http://schemas.openxmlformats.org/drawingml/2006/table">
            <a:tbl>
              <a:tblPr/>
              <a:tblGrid>
                <a:gridCol w="1280576"/>
                <a:gridCol w="3270146"/>
                <a:gridCol w="843580"/>
                <a:gridCol w="621819"/>
                <a:gridCol w="780095"/>
                <a:gridCol w="1589892"/>
              </a:tblGrid>
              <a:tr h="231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フリガナ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学年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年</a:t>
                      </a:r>
                      <a:endParaRPr 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所属</a:t>
                      </a:r>
                      <a:endParaRPr 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60960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学部</a:t>
                      </a:r>
                      <a:endParaRPr 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indent="609600" algn="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学科</a:t>
                      </a: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①氏　名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1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フリガナ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学年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年</a:t>
                      </a: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所属</a:t>
                      </a: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60960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学部</a:t>
                      </a:r>
                    </a:p>
                    <a:p>
                      <a:pPr indent="609600" algn="r"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学科</a:t>
                      </a:r>
                      <a:endParaRPr lang="ja-JP" alt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②氏　名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1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フリガナ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学年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年</a:t>
                      </a: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所属</a:t>
                      </a: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60960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学部</a:t>
                      </a:r>
                    </a:p>
                    <a:p>
                      <a:pPr indent="609600" algn="r"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学科</a:t>
                      </a:r>
                      <a:endParaRPr lang="ja-JP" alt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③氏　名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1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フリガナ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学年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年</a:t>
                      </a: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所属</a:t>
                      </a: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60960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学部</a:t>
                      </a:r>
                    </a:p>
                    <a:p>
                      <a:pPr indent="609600" algn="r"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学科</a:t>
                      </a:r>
                      <a:endParaRPr lang="ja-JP" alt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④氏　名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7061" y="5633704"/>
            <a:ext cx="8971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※</a:t>
            </a:r>
            <a:r>
              <a:rPr kumimoji="1" 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応募者人数の上限はありませんので、共同応募者が</a:t>
            </a: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4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名を超える場合は記入欄を追加してご記入ください。</a:t>
            </a: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/>
              <a:ea typeface="メイリオ"/>
              <a:cs typeface="メイリオ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3814" y="5926092"/>
            <a:ext cx="91101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※</a:t>
            </a:r>
            <a:r>
              <a:rPr kumimoji="1" 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ご記入いただいた個人情報は、本コンテストに関する諸連絡のみに利用させていただき、他の目的には一切使用いたしません。</a:t>
            </a:r>
            <a:endParaRPr kumimoji="1" 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/>
              <a:ea typeface="メイリオ"/>
              <a:cs typeface="メイリオ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9AD5-F5DF-124B-B0FF-FD84C62DEA9E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4256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共通記入事項（１）</a:t>
            </a:r>
            <a:endParaRPr kumimoji="1" lang="ja-JP" altLang="en-US" sz="28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93230"/>
              </p:ext>
            </p:extLst>
          </p:nvPr>
        </p:nvGraphicFramePr>
        <p:xfrm>
          <a:off x="589005" y="1304126"/>
          <a:ext cx="7965989" cy="3998890"/>
        </p:xfrm>
        <a:graphic>
          <a:graphicData uri="http://schemas.openxmlformats.org/drawingml/2006/table">
            <a:tbl>
              <a:tblPr/>
              <a:tblGrid>
                <a:gridCol w="7965989"/>
              </a:tblGrid>
              <a:tr h="62960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800" b="1" kern="100" dirty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企画タイトル</a:t>
                      </a:r>
                      <a:r>
                        <a:rPr lang="ja-JP" sz="1400" kern="100" dirty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（あなたの企画案にタイトルを付けてください）</a:t>
                      </a:r>
                      <a:endParaRPr lang="ja-JP" sz="1100" kern="100" dirty="0">
                        <a:latin typeface="メイリオ" pitchFamily="50" charset="-128"/>
                        <a:ea typeface="メイリオ" pitchFamily="50" charset="-128"/>
                        <a:cs typeface="Times New Roman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88449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ja-JP" sz="2000" kern="100" dirty="0">
                        <a:latin typeface="メイリオ" pitchFamily="50" charset="-128"/>
                        <a:ea typeface="メイリオ" pitchFamily="50" charset="-128"/>
                        <a:cs typeface="Times New Roman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38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800" b="1" kern="100" dirty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企画のアピールポイント</a:t>
                      </a:r>
                      <a:r>
                        <a:rPr lang="ja-JP" sz="1400" kern="100" dirty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（企画案の特徴や工夫した点を箇条書きで記入して下さい）</a:t>
                      </a:r>
                      <a:r>
                        <a:rPr lang="ja-JP" sz="1600" kern="100" dirty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　　</a:t>
                      </a:r>
                      <a:r>
                        <a:rPr lang="ja-JP" sz="1200" kern="100" dirty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　</a:t>
                      </a:r>
                      <a:endParaRPr lang="ja-JP" sz="1000" kern="100" dirty="0">
                        <a:latin typeface="メイリオ" pitchFamily="50" charset="-128"/>
                        <a:ea typeface="メイリオ" pitchFamily="50" charset="-128"/>
                        <a:cs typeface="Times New Roman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4940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066800" algn="l"/>
                        </a:tabLst>
                      </a:pPr>
                      <a:r>
                        <a:rPr lang="en-US" altLang="ja-JP" sz="1800" kern="100" dirty="0" smtClean="0">
                          <a:latin typeface="+mj-lt"/>
                          <a:ea typeface="ＭＳ 明朝"/>
                          <a:cs typeface="Times New Roman"/>
                        </a:rPr>
                        <a:t>1</a:t>
                      </a:r>
                      <a:r>
                        <a:rPr lang="ja-JP" altLang="en-US" sz="1800" kern="100" dirty="0" smtClean="0">
                          <a:latin typeface="+mj-lt"/>
                          <a:ea typeface="ＭＳ 明朝"/>
                          <a:cs typeface="Times New Roman"/>
                        </a:rPr>
                        <a:t>．</a:t>
                      </a:r>
                      <a:endParaRPr lang="en-US" altLang="ja-JP" sz="1800" kern="100" dirty="0" smtClean="0"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066800" algn="l"/>
                        </a:tabLst>
                      </a:pPr>
                      <a:r>
                        <a:rPr lang="en-US" altLang="ja-JP" sz="1800" kern="100" dirty="0" smtClean="0">
                          <a:latin typeface="+mj-lt"/>
                          <a:ea typeface="ＭＳ 明朝"/>
                          <a:cs typeface="Times New Roman"/>
                        </a:rPr>
                        <a:t>2</a:t>
                      </a:r>
                      <a:r>
                        <a:rPr lang="ja-JP" altLang="en-US" sz="1800" kern="100" dirty="0" smtClean="0">
                          <a:latin typeface="+mj-lt"/>
                          <a:ea typeface="ＭＳ 明朝"/>
                          <a:cs typeface="Times New Roman"/>
                        </a:rPr>
                        <a:t>．</a:t>
                      </a:r>
                      <a:endParaRPr lang="en-US" altLang="ja-JP" sz="1800" kern="100" dirty="0" smtClean="0"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066800" algn="l"/>
                        </a:tabLst>
                      </a:pPr>
                      <a:r>
                        <a:rPr lang="en-US" altLang="ja-JP" sz="1800" kern="100" dirty="0" smtClean="0">
                          <a:latin typeface="+mj-lt"/>
                          <a:ea typeface="ＭＳ 明朝"/>
                          <a:cs typeface="Times New Roman"/>
                        </a:rPr>
                        <a:t>3</a:t>
                      </a:r>
                      <a:r>
                        <a:rPr lang="ja-JP" altLang="en-US" sz="1800" kern="100" dirty="0" smtClean="0">
                          <a:latin typeface="+mj-lt"/>
                          <a:ea typeface="ＭＳ 明朝"/>
                          <a:cs typeface="Times New Roman"/>
                        </a:rPr>
                        <a:t>．</a:t>
                      </a:r>
                      <a:endParaRPr lang="en-US" altLang="ja-JP" sz="1800" kern="100" dirty="0" smtClean="0"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066800" algn="l"/>
                        </a:tabLst>
                      </a:pPr>
                      <a:r>
                        <a:rPr lang="en-US" altLang="ja-JP" sz="1800" kern="100" dirty="0" smtClean="0">
                          <a:latin typeface="+mj-lt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ja-JP" altLang="en-US" sz="1800" kern="100" dirty="0" smtClean="0">
                          <a:latin typeface="+mj-lt"/>
                          <a:ea typeface="ＭＳ 明朝"/>
                          <a:cs typeface="Times New Roman"/>
                        </a:rPr>
                        <a:t>．</a:t>
                      </a:r>
                      <a:endParaRPr lang="en-US" altLang="ja-JP" sz="1800" kern="100" dirty="0" smtClean="0"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066800" algn="l"/>
                        </a:tabLst>
                      </a:pPr>
                      <a:r>
                        <a:rPr lang="en-US" altLang="ja-JP" sz="1800" kern="100" dirty="0" smtClean="0">
                          <a:latin typeface="+mj-lt"/>
                          <a:ea typeface="ＭＳ 明朝"/>
                          <a:cs typeface="Times New Roman"/>
                        </a:rPr>
                        <a:t>5</a:t>
                      </a:r>
                      <a:r>
                        <a:rPr lang="ja-JP" altLang="en-US" sz="1800" kern="100" dirty="0" smtClean="0">
                          <a:latin typeface="+mj-lt"/>
                          <a:ea typeface="ＭＳ 明朝"/>
                          <a:cs typeface="Times New Roman"/>
                        </a:rPr>
                        <a:t>．</a:t>
                      </a:r>
                      <a:endParaRPr lang="en-US" altLang="ja-JP" sz="1800" kern="100" dirty="0" smtClean="0"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9AD5-F5DF-124B-B0FF-FD84C62DEA9E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589005" y="1304126"/>
          <a:ext cx="7965989" cy="4657462"/>
        </p:xfrm>
        <a:graphic>
          <a:graphicData uri="http://schemas.openxmlformats.org/drawingml/2006/table">
            <a:tbl>
              <a:tblPr/>
              <a:tblGrid>
                <a:gridCol w="7965989"/>
              </a:tblGrid>
              <a:tr h="62960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800" b="1" kern="100" dirty="0" smtClean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ア</a:t>
                      </a:r>
                      <a:r>
                        <a:rPr lang="ja-JP" altLang="en-US" sz="1800" b="1" kern="100" dirty="0" smtClean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イデアの着眼点</a:t>
                      </a:r>
                      <a:r>
                        <a:rPr lang="ja-JP" sz="1400" kern="100" dirty="0" smtClean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（</a:t>
                      </a:r>
                      <a:r>
                        <a:rPr lang="ja-JP" altLang="en-US" sz="1400" kern="100" dirty="0" smtClean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思いついたきっかけは何ですか</a:t>
                      </a:r>
                      <a:r>
                        <a:rPr lang="ja-JP" sz="1400" kern="100" dirty="0" smtClean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）</a:t>
                      </a:r>
                      <a:endParaRPr lang="ja-JP" sz="1100" kern="100" dirty="0">
                        <a:latin typeface="メイリオ" pitchFamily="50" charset="-128"/>
                        <a:ea typeface="メイリオ" pitchFamily="50" charset="-128"/>
                        <a:cs typeface="Times New Roman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884497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ja-JP" sz="1800" kern="100" dirty="0">
                        <a:latin typeface="メイリオ" pitchFamily="50" charset="-128"/>
                        <a:ea typeface="メイリオ" pitchFamily="50" charset="-128"/>
                        <a:cs typeface="Times New Roman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48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b="1" kern="100" dirty="0" smtClean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参考にした文献・資料・インターネットサイト</a:t>
                      </a:r>
                      <a:r>
                        <a:rPr lang="ja-JP" sz="1600" kern="100" dirty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　　</a:t>
                      </a:r>
                      <a:r>
                        <a:rPr lang="ja-JP" sz="1200" kern="100" dirty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　</a:t>
                      </a:r>
                      <a:endParaRPr lang="ja-JP" sz="1000" kern="100" dirty="0">
                        <a:latin typeface="メイリオ" pitchFamily="50" charset="-128"/>
                        <a:ea typeface="メイリオ" pitchFamily="50" charset="-128"/>
                        <a:cs typeface="Times New Roman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494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ja-JP" alt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・</a:t>
                      </a:r>
                      <a:endParaRPr lang="en-US" altLang="ja-JP" sz="18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ja-JP" alt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・</a:t>
                      </a:r>
                      <a:endParaRPr lang="en-US" altLang="ja-JP" sz="18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ja-JP" alt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・</a:t>
                      </a:r>
                      <a:endParaRPr lang="en-US" altLang="ja-JP" sz="18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ja-JP" alt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・</a:t>
                      </a:r>
                      <a:endParaRPr lang="en-US" altLang="ja-JP" sz="18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ja-JP" alt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・</a:t>
                      </a:r>
                      <a:endParaRPr lang="en-US" altLang="ja-JP" sz="18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ja-JP" alt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・</a:t>
                      </a:r>
                      <a:endParaRPr lang="en-US" altLang="ja-JP" sz="18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ja-JP" alt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・</a:t>
                      </a:r>
                      <a:endParaRPr lang="en-US" altLang="ja-JP" sz="18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ja-JP" alt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・</a:t>
                      </a:r>
                      <a:endParaRPr lang="en-US" altLang="ja-JP" sz="18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endParaRPr lang="en-US" altLang="ja-JP" sz="18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457200" y="124256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共通記入事項（２）</a:t>
            </a:r>
            <a:endParaRPr kumimoji="1" lang="ja-JP" altLang="en-US" sz="28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9AD5-F5DF-124B-B0FF-FD84C62DEA9E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1476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企画案の作成について（１）</a:t>
            </a:r>
            <a:endParaRPr kumimoji="1" lang="ja-JP" altLang="en-US" sz="28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47135" y="1410036"/>
            <a:ext cx="8896865" cy="4259263"/>
          </a:xfrm>
        </p:spPr>
        <p:txBody>
          <a:bodyPr>
            <a:noAutofit/>
          </a:bodyPr>
          <a:lstStyle/>
          <a:p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これより、企画案を自由に記載してください。</a:t>
            </a:r>
            <a:endParaRPr lang="en-US" altLang="ja-JP" sz="25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可能な限り、以下の項目は提案内容に盛り込んでください。</a:t>
            </a:r>
            <a:endParaRPr lang="en-US" altLang="ja-JP" sz="25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lang="en-US" altLang="ja-JP" sz="25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ja-JP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①提案の背景（渋谷や地域の現状・課題、顕在的・</a:t>
            </a:r>
            <a:r>
              <a:rPr lang="ja-JP" altLang="en-US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　　</a:t>
            </a:r>
            <a:endParaRPr lang="en-US" altLang="ja-JP" sz="2500" b="1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　　　</a:t>
            </a:r>
            <a:r>
              <a:rPr lang="ja-JP" altLang="ja-JP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潜在的な魅力や可能性など）</a:t>
            </a:r>
            <a:endParaRPr lang="en-US" altLang="ja-JP" sz="2500" b="1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ja-JP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②企画アイデアの具体的な内容</a:t>
            </a:r>
            <a:endParaRPr lang="en-US" altLang="ja-JP" sz="2500" b="1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　　③企画アイデアの期待効果</a:t>
            </a:r>
            <a:endParaRPr lang="en-US" altLang="ja-JP" sz="2500" b="1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　　④</a:t>
            </a:r>
            <a:r>
              <a:rPr lang="ja-JP" altLang="ja-JP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運営計画（スケジュールや予算</a:t>
            </a:r>
            <a:r>
              <a:rPr lang="ja-JP" altLang="en-US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等</a:t>
            </a:r>
            <a:r>
              <a:rPr lang="ja-JP" altLang="ja-JP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）</a:t>
            </a:r>
            <a:endParaRPr lang="en-US" altLang="ja-JP" sz="2500" b="1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　</a:t>
            </a:r>
            <a:endParaRPr lang="en-US" altLang="ja-JP" sz="25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9AD5-F5DF-124B-B0FF-FD84C62DEA9E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1476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企画案の作成について（２）</a:t>
            </a:r>
            <a:endParaRPr kumimoji="1" lang="ja-JP" altLang="en-US" sz="28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47135" y="1434750"/>
            <a:ext cx="8896865" cy="4844493"/>
          </a:xfrm>
        </p:spPr>
        <p:txBody>
          <a:bodyPr>
            <a:noAutofit/>
          </a:bodyPr>
          <a:lstStyle/>
          <a:p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企画書に</a:t>
            </a:r>
            <a:r>
              <a:rPr lang="ja-JP" altLang="ja-JP" sz="2500" dirty="0" smtClean="0">
                <a:latin typeface="メイリオ" pitchFamily="50" charset="-128"/>
                <a:ea typeface="メイリオ" pitchFamily="50" charset="-128"/>
              </a:rPr>
              <a:t>写真・イラスト等</a:t>
            </a:r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は、</a:t>
            </a:r>
            <a:r>
              <a:rPr lang="ja-JP" altLang="ja-JP" sz="2500" dirty="0" smtClean="0">
                <a:latin typeface="メイリオ" pitchFamily="50" charset="-128"/>
                <a:ea typeface="メイリオ" pitchFamily="50" charset="-128"/>
              </a:rPr>
              <a:t>自由に使用していただいてかまいません</a:t>
            </a:r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。</a:t>
            </a:r>
            <a:endParaRPr lang="en-US" altLang="ja-JP" sz="25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ただし、企画書に第三者の所有権、著作権を含む知的財産権やプライバシー等の権利を侵害するもの、そして公序良俗に反するものが存在した場合は</a:t>
            </a:r>
            <a:r>
              <a:rPr lang="ja-JP" altLang="en-US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審査対象外</a:t>
            </a:r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となりますので十分に注意してください。</a:t>
            </a:r>
            <a:endParaRPr lang="en-US" altLang="ja-JP" sz="25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企画書は、</a:t>
            </a:r>
            <a:r>
              <a:rPr lang="ja-JP" altLang="en-US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容量</a:t>
            </a:r>
            <a:r>
              <a:rPr lang="en-US" altLang="ja-JP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5</a:t>
            </a:r>
            <a:r>
              <a:rPr lang="en-US" altLang="ja-JP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MB</a:t>
            </a:r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を超えないようにしてください。　　特に画像やイラストを使用した場合は注意して</a:t>
            </a:r>
            <a:r>
              <a:rPr lang="ja-JP" altLang="en-US" sz="2500" dirty="0">
                <a:latin typeface="メイリオ" pitchFamily="50" charset="-128"/>
                <a:ea typeface="メイリオ" pitchFamily="50" charset="-128"/>
              </a:rPr>
              <a:t>ください*。</a:t>
            </a:r>
            <a:endParaRPr lang="en-US" altLang="ja-JP" sz="2500" dirty="0" smtClean="0">
              <a:latin typeface="メイリオ" pitchFamily="50" charset="-128"/>
              <a:ea typeface="メイリオ" pitchFamily="50" charset="-128"/>
            </a:endParaRPr>
          </a:p>
          <a:p>
            <a:pPr marL="457198" lvl="1" indent="0">
              <a:buNone/>
            </a:pPr>
            <a:r>
              <a:rPr lang="ja-JP" altLang="en-US" sz="1200" b="1" dirty="0" smtClean="0">
                <a:solidFill>
                  <a:srgbClr val="C30A10"/>
                </a:solidFill>
                <a:latin typeface="メイリオ" pitchFamily="50" charset="-128"/>
                <a:ea typeface="メイリオ" pitchFamily="50" charset="-128"/>
              </a:rPr>
              <a:t>*画像やイラストは「図の書式設定」で「電子メール送信に最適な品質（</a:t>
            </a:r>
            <a:r>
              <a:rPr lang="en-US" altLang="ja-JP" sz="1200" b="1" dirty="0" smtClean="0">
                <a:solidFill>
                  <a:srgbClr val="C30A10"/>
                </a:solidFill>
                <a:latin typeface="メイリオ" pitchFamily="50" charset="-128"/>
                <a:ea typeface="メイリオ" pitchFamily="50" charset="-128"/>
              </a:rPr>
              <a:t>96ppi</a:t>
            </a:r>
            <a:r>
              <a:rPr lang="ja-JP" altLang="en-US" sz="1200" b="1" dirty="0" smtClean="0">
                <a:solidFill>
                  <a:srgbClr val="C30A10"/>
                </a:solidFill>
                <a:latin typeface="メイリオ" pitchFamily="50" charset="-128"/>
                <a:ea typeface="メイリオ" pitchFamily="50" charset="-128"/>
              </a:rPr>
              <a:t>）」に圧縮してください。</a:t>
            </a:r>
            <a:endParaRPr lang="en-US" altLang="ja-JP" sz="1200" b="1" dirty="0" smtClean="0">
              <a:solidFill>
                <a:srgbClr val="C30A10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応募期間内に受け付けた作品には、事務局から受領の連絡をします。連絡が無い場合は、メール送受信の不備が考えられますので、問い合わせをしてください。</a:t>
            </a:r>
            <a:endParaRPr lang="en-US" altLang="ja-JP" sz="25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25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9AD5-F5DF-124B-B0FF-FD84C62DEA9E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9AD5-F5DF-124B-B0FF-FD84C62DEA9E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C_shibuya2015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プレゼンテーション1" id="{070C6481-BBF6-4D56-8323-45CB25F19732}" vid="{DB9743E3-CF45-4A24-93C5-EF7535194C47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templateC_shibuya201511</Template>
  <TotalTime>357</TotalTime>
  <Words>548</Words>
  <Application>Microsoft Macintosh PowerPoint</Application>
  <PresentationFormat>画面に合わせる (4:3)</PresentationFormat>
  <Paragraphs>134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templateC_shibuya201511</vt:lpstr>
      <vt:lpstr>國學院大學経済学部開設５０周年記念  SHIBUYA　INNOVATION　CHALLENGE　2016  企 画 書 </vt:lpstr>
      <vt:lpstr>【個人で応募の方】</vt:lpstr>
      <vt:lpstr>【グループで応募の方】 </vt:lpstr>
      <vt:lpstr>【グループで応募の方】（つづき） </vt:lpstr>
      <vt:lpstr>共通記入事項（１）</vt:lpstr>
      <vt:lpstr>共通記入事項（２）</vt:lpstr>
      <vt:lpstr>企画案の作成について（１）</vt:lpstr>
      <vt:lpstr>企画案の作成について（２）</vt:lpstr>
      <vt:lpstr>PowerPoint プレゼンテーション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Yuji Miyashita</dc:creator>
  <cp:lastModifiedBy>Hoshino Hirokazu</cp:lastModifiedBy>
  <cp:revision>16</cp:revision>
  <cp:lastPrinted>2015-11-26T12:28:48Z</cp:lastPrinted>
  <dcterms:created xsi:type="dcterms:W3CDTF">2015-11-29T04:40:24Z</dcterms:created>
  <dcterms:modified xsi:type="dcterms:W3CDTF">2016-05-17T02:11:46Z</dcterms:modified>
</cp:coreProperties>
</file>