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735763" cy="9866313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0A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6" autoAdjust="0"/>
    <p:restoredTop sz="94660"/>
  </p:normalViewPr>
  <p:slideViewPr>
    <p:cSldViewPr snapToGrid="0" snapToObjects="1">
      <p:cViewPr varScale="1">
        <p:scale>
          <a:sx n="156" d="100"/>
          <a:sy n="156" d="100"/>
        </p:scale>
        <p:origin x="-128" y="-9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0-0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10401" y="0"/>
            <a:ext cx="2133600" cy="365125"/>
          </a:xfrm>
        </p:spPr>
        <p:txBody>
          <a:bodyPr/>
          <a:lstStyle/>
          <a:p>
            <a:fld id="{477C9AD5-F5DF-124B-B0FF-FD84C62DEA9E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0-02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96900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879600"/>
            <a:ext cx="8229600" cy="42592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365125"/>
          </a:xfrm>
        </p:spPr>
        <p:txBody>
          <a:bodyPr/>
          <a:lstStyle/>
          <a:p>
            <a:fld id="{477C9AD5-F5DF-124B-B0FF-FD84C62DEA9E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0-03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96900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fld id="{477C9AD5-F5DF-124B-B0FF-FD84C62DEA9E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7" name="コンテンツ プレースホルダ 6"/>
          <p:cNvSpPr>
            <a:spLocks noGrp="1"/>
          </p:cNvSpPr>
          <p:nvPr>
            <p:ph sz="quarter" idx="13"/>
          </p:nvPr>
        </p:nvSpPr>
        <p:spPr>
          <a:xfrm>
            <a:off x="457200" y="1879600"/>
            <a:ext cx="8229600" cy="42545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図 2" descr="0-04.jpg"/>
            <p:cNvPicPr>
              <a:picLocks noChangeAspect="1"/>
            </p:cNvPicPr>
            <p:nvPr userDrawn="1"/>
          </p:nvPicPr>
          <p:blipFill rotWithShape="1">
            <a:blip r:embed="rId2"/>
            <a:srcRect b="92090"/>
            <a:stretch/>
          </p:blipFill>
          <p:spPr>
            <a:xfrm>
              <a:off x="0" y="0"/>
              <a:ext cx="9144000" cy="542441"/>
            </a:xfrm>
            <a:prstGeom prst="rect">
              <a:avLst/>
            </a:prstGeom>
          </p:spPr>
        </p:pic>
        <p:pic>
          <p:nvPicPr>
            <p:cNvPr id="5" name="図 4" descr="0-04.jpg"/>
            <p:cNvPicPr>
              <a:picLocks noChangeAspect="1"/>
            </p:cNvPicPr>
            <p:nvPr userDrawn="1"/>
          </p:nvPicPr>
          <p:blipFill rotWithShape="1">
            <a:blip r:embed="rId2"/>
            <a:srcRect t="82260"/>
            <a:stretch/>
          </p:blipFill>
          <p:spPr>
            <a:xfrm>
              <a:off x="0" y="5641383"/>
              <a:ext cx="9144000" cy="1216617"/>
            </a:xfrm>
            <a:prstGeom prst="rect">
              <a:avLst/>
            </a:prstGeom>
          </p:spPr>
        </p:pic>
        <p:pic>
          <p:nvPicPr>
            <p:cNvPr id="6" name="図 5" descr="0-04.jpg"/>
            <p:cNvPicPr>
              <a:picLocks noChangeAspect="1"/>
            </p:cNvPicPr>
            <p:nvPr userDrawn="1"/>
          </p:nvPicPr>
          <p:blipFill rotWithShape="1">
            <a:blip r:embed="rId2"/>
            <a:srcRect l="33458" t="30848" r="37244" b="30147"/>
            <a:stretch/>
          </p:blipFill>
          <p:spPr>
            <a:xfrm>
              <a:off x="3233639" y="2116488"/>
              <a:ext cx="2676721" cy="2672684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96AB0-EAE6-E247-969B-060247999945}" type="datetimeFigureOut">
              <a:rPr lang="ja-JP" altLang="en-US" smtClean="0"/>
              <a:pPr/>
              <a:t>16/05/17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C9AD5-F5DF-124B-B0FF-FD84C62DEA9E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5" r:id="rId4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73446" y="1507524"/>
            <a:ext cx="7772400" cy="1187148"/>
          </a:xfrm>
        </p:spPr>
        <p:txBody>
          <a:bodyPr>
            <a:normAutofit fontScale="90000"/>
          </a:bodyPr>
          <a:lstStyle/>
          <a:p>
            <a:r>
              <a:rPr lang="ja-JP" altLang="en-US" sz="2200" dirty="0" smtClean="0">
                <a:latin typeface="メイリオ" pitchFamily="50" charset="-128"/>
                <a:ea typeface="メイリオ" pitchFamily="50" charset="-128"/>
              </a:rPr>
              <a:t>國學院大學経済学部</a:t>
            </a:r>
            <a:r>
              <a:rPr lang="ja-JP" altLang="en-US" sz="2200" dirty="0" smtClean="0">
                <a:latin typeface="メイリオ" pitchFamily="50" charset="-128"/>
                <a:ea typeface="メイリオ" pitchFamily="50" charset="-128"/>
              </a:rPr>
              <a:t>開設５０周年</a:t>
            </a:r>
            <a:r>
              <a:rPr lang="ja-JP" altLang="en-US" sz="2200" dirty="0" smtClean="0">
                <a:latin typeface="メイリオ" pitchFamily="50" charset="-128"/>
                <a:ea typeface="メイリオ" pitchFamily="50" charset="-128"/>
              </a:rPr>
              <a:t>記念</a:t>
            </a:r>
            <a:r>
              <a:rPr lang="en-US" altLang="ja-JP" sz="2200" dirty="0" smtClean="0">
                <a:latin typeface="メイリオ" pitchFamily="50" charset="-128"/>
                <a:ea typeface="メイリオ" pitchFamily="50" charset="-128"/>
              </a:rPr>
              <a:t/>
            </a:r>
            <a:br>
              <a:rPr lang="en-US" altLang="ja-JP" sz="2200" dirty="0" smtClean="0">
                <a:latin typeface="メイリオ" pitchFamily="50" charset="-128"/>
                <a:ea typeface="メイリオ" pitchFamily="50" charset="-128"/>
              </a:rPr>
            </a:br>
            <a:r>
              <a:rPr lang="en-US" altLang="ja-JP" sz="600" dirty="0" smtClean="0">
                <a:solidFill>
                  <a:srgbClr val="CC0066"/>
                </a:solidFill>
                <a:latin typeface="メイリオ" pitchFamily="50" charset="-128"/>
                <a:ea typeface="メイリオ" pitchFamily="50" charset="-128"/>
              </a:rPr>
              <a:t/>
            </a:r>
            <a:br>
              <a:rPr lang="en-US" altLang="ja-JP" sz="600" dirty="0" smtClean="0">
                <a:solidFill>
                  <a:srgbClr val="CC0066"/>
                </a:solidFill>
                <a:latin typeface="メイリオ" pitchFamily="50" charset="-128"/>
                <a:ea typeface="メイリオ" pitchFamily="50" charset="-128"/>
              </a:rPr>
            </a:br>
            <a:r>
              <a:rPr lang="en-US" altLang="ja-JP" sz="2700" b="1" dirty="0" smtClean="0">
                <a:solidFill>
                  <a:srgbClr val="CC0066"/>
                </a:solidFill>
                <a:latin typeface="メイリオ" pitchFamily="50" charset="-128"/>
                <a:ea typeface="メイリオ" pitchFamily="50" charset="-128"/>
              </a:rPr>
              <a:t>SHIBUYA</a:t>
            </a:r>
            <a:r>
              <a:rPr lang="ja-JP" altLang="en-US" sz="2700" b="1" dirty="0" smtClean="0">
                <a:solidFill>
                  <a:srgbClr val="CC0066"/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en-US" altLang="ja-JP" sz="2700" b="1" dirty="0" smtClean="0">
                <a:solidFill>
                  <a:srgbClr val="CC0066"/>
                </a:solidFill>
                <a:latin typeface="メイリオ" pitchFamily="50" charset="-128"/>
                <a:ea typeface="メイリオ" pitchFamily="50" charset="-128"/>
              </a:rPr>
              <a:t>INNOVATION</a:t>
            </a:r>
            <a:r>
              <a:rPr lang="ja-JP" altLang="en-US" sz="2700" b="1" dirty="0" smtClean="0">
                <a:solidFill>
                  <a:srgbClr val="CC0066"/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en-US" altLang="ja-JP" sz="2700" b="1" dirty="0" smtClean="0">
                <a:solidFill>
                  <a:srgbClr val="CC0066"/>
                </a:solidFill>
                <a:latin typeface="メイリオ" pitchFamily="50" charset="-128"/>
                <a:ea typeface="メイリオ" pitchFamily="50" charset="-128"/>
              </a:rPr>
              <a:t>CHALLENGE</a:t>
            </a:r>
            <a:r>
              <a:rPr lang="ja-JP" altLang="en-US" sz="2700" b="1" dirty="0" smtClean="0">
                <a:solidFill>
                  <a:srgbClr val="CC0066"/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en-US" altLang="ja-JP" sz="2700" b="1" dirty="0" smtClean="0">
                <a:solidFill>
                  <a:srgbClr val="CC0066"/>
                </a:solidFill>
                <a:latin typeface="メイリオ" pitchFamily="50" charset="-128"/>
                <a:ea typeface="メイリオ" pitchFamily="50" charset="-128"/>
              </a:rPr>
              <a:t>2016</a:t>
            </a:r>
            <a:br>
              <a:rPr lang="en-US" altLang="ja-JP" sz="2700" b="1" dirty="0" smtClean="0">
                <a:solidFill>
                  <a:srgbClr val="CC0066"/>
                </a:solidFill>
                <a:latin typeface="メイリオ" pitchFamily="50" charset="-128"/>
                <a:ea typeface="メイリオ" pitchFamily="50" charset="-128"/>
              </a:rPr>
            </a:br>
            <a:r>
              <a:rPr lang="en-US" altLang="ja-JP" sz="2700" b="1" dirty="0" smtClean="0">
                <a:solidFill>
                  <a:srgbClr val="CC0066"/>
                </a:solidFill>
                <a:latin typeface="メイリオ" pitchFamily="50" charset="-128"/>
                <a:ea typeface="メイリオ" pitchFamily="50" charset="-128"/>
              </a:rPr>
              <a:t/>
            </a:r>
            <a:br>
              <a:rPr lang="en-US" altLang="ja-JP" sz="2700" b="1" dirty="0" smtClean="0">
                <a:solidFill>
                  <a:srgbClr val="CC0066"/>
                </a:solidFill>
                <a:latin typeface="メイリオ" pitchFamily="50" charset="-128"/>
                <a:ea typeface="メイリオ" pitchFamily="50" charset="-128"/>
              </a:rPr>
            </a:br>
            <a:r>
              <a:rPr lang="ja-JP" altLang="en-US" sz="3600" dirty="0" smtClean="0">
                <a:latin typeface="メイリオ" pitchFamily="50" charset="-128"/>
                <a:ea typeface="メイリオ" pitchFamily="50" charset="-128"/>
              </a:rPr>
              <a:t>企 画 書</a:t>
            </a:r>
            <a:r>
              <a:rPr lang="en-US" altLang="ja-JP" sz="2700" dirty="0" smtClean="0">
                <a:solidFill>
                  <a:srgbClr val="CC0066"/>
                </a:solidFill>
                <a:latin typeface="メイリオ" pitchFamily="50" charset="-128"/>
                <a:ea typeface="メイリオ" pitchFamily="50" charset="-128"/>
              </a:rPr>
              <a:t/>
            </a:r>
            <a:br>
              <a:rPr lang="en-US" altLang="ja-JP" sz="2700" dirty="0" smtClean="0">
                <a:solidFill>
                  <a:srgbClr val="CC0066"/>
                </a:solidFill>
                <a:latin typeface="メイリオ" pitchFamily="50" charset="-128"/>
                <a:ea typeface="メイリオ" pitchFamily="50" charset="-128"/>
              </a:rPr>
            </a:br>
            <a:endParaRPr lang="ja-JP" altLang="en-US" dirty="0">
              <a:solidFill>
                <a:srgbClr val="CC0066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87034" y="4615253"/>
            <a:ext cx="6366819" cy="1752600"/>
          </a:xfrm>
        </p:spPr>
        <p:txBody>
          <a:bodyPr>
            <a:normAutofit/>
          </a:bodyPr>
          <a:lstStyle/>
          <a:p>
            <a:pPr algn="l"/>
            <a:r>
              <a:rPr lang="ja-JP" altLang="en-US" sz="24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グループ（個人）名：○○○○</a:t>
            </a:r>
            <a:endParaRPr lang="en-US" altLang="ja-JP" sz="24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pPr algn="l"/>
            <a:r>
              <a:rPr lang="ja-JP" altLang="en-US" sz="24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代表者所属：○○学部○○学科○年</a:t>
            </a:r>
            <a:endParaRPr lang="ja-JP" altLang="en-US" sz="24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0" y="2973457"/>
            <a:ext cx="9143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000" dirty="0" smtClean="0">
                <a:latin typeface="メイリオ" pitchFamily="50" charset="-128"/>
                <a:ea typeface="メイリオ" pitchFamily="50" charset="-128"/>
              </a:rPr>
              <a:t>「○○○○○○○○○○○○○」</a:t>
            </a:r>
            <a:endParaRPr lang="ja-JP" altLang="en-US" sz="40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" y="3572877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（企画タイトルを記入してください）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9AD5-F5DF-124B-B0FF-FD84C62DEA9E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086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2486" y="346333"/>
            <a:ext cx="8229600" cy="641866"/>
          </a:xfrm>
        </p:spPr>
        <p:txBody>
          <a:bodyPr>
            <a:normAutofit/>
          </a:bodyPr>
          <a:lstStyle/>
          <a:p>
            <a:r>
              <a:rPr lang="en-US" altLang="ja-JP" sz="2800" dirty="0" smtClean="0">
                <a:latin typeface="メイリオ"/>
                <a:ea typeface="メイリオ"/>
                <a:cs typeface="メイリオ"/>
              </a:rPr>
              <a:t>【</a:t>
            </a:r>
            <a:r>
              <a:rPr lang="ja-JP" altLang="en-US" sz="2800" dirty="0" smtClean="0">
                <a:latin typeface="メイリオ"/>
                <a:ea typeface="メイリオ"/>
                <a:cs typeface="メイリオ"/>
              </a:rPr>
              <a:t>個人で応募の方</a:t>
            </a:r>
            <a:r>
              <a:rPr lang="en-US" altLang="ja-JP" sz="2800" dirty="0" smtClean="0">
                <a:latin typeface="メイリオ"/>
                <a:ea typeface="メイリオ"/>
                <a:cs typeface="メイリオ"/>
              </a:rPr>
              <a:t>】</a:t>
            </a:r>
            <a:endParaRPr kumimoji="1" lang="ja-JP" altLang="en-US" sz="3200" dirty="0">
              <a:latin typeface="メイリオ"/>
              <a:ea typeface="メイリオ"/>
              <a:cs typeface="メイリオ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015395"/>
              </p:ext>
            </p:extLst>
          </p:nvPr>
        </p:nvGraphicFramePr>
        <p:xfrm>
          <a:off x="679626" y="1716551"/>
          <a:ext cx="7982459" cy="2343233"/>
        </p:xfrm>
        <a:graphic>
          <a:graphicData uri="http://schemas.openxmlformats.org/drawingml/2006/table">
            <a:tbl>
              <a:tblPr/>
              <a:tblGrid>
                <a:gridCol w="880315"/>
                <a:gridCol w="3392474"/>
                <a:gridCol w="970911"/>
                <a:gridCol w="1027034"/>
                <a:gridCol w="829047"/>
                <a:gridCol w="882678"/>
              </a:tblGrid>
              <a:tr h="2035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フリガナ</a:t>
                      </a:r>
                    </a:p>
                  </a:txBody>
                  <a:tcPr marL="62463" marR="62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63" marR="62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メイリオ"/>
                          <a:ea typeface="メイリオ"/>
                          <a:cs typeface="メイリオ"/>
                        </a:rPr>
                        <a:t>学年</a:t>
                      </a:r>
                    </a:p>
                  </a:txBody>
                  <a:tcPr marL="62463" marR="62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400050" algn="just">
                        <a:spcAft>
                          <a:spcPts val="0"/>
                        </a:spcAft>
                      </a:pPr>
                      <a:endParaRPr lang="en-US" altLang="ja-JP" sz="1400" kern="100" dirty="0" smtClean="0">
                        <a:latin typeface="メイリオ"/>
                        <a:ea typeface="メイリオ"/>
                        <a:cs typeface="メイリオ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latin typeface="メイリオ"/>
                          <a:ea typeface="メイリオ"/>
                          <a:cs typeface="メイリオ"/>
                        </a:rPr>
                        <a:t>　　</a:t>
                      </a:r>
                      <a:r>
                        <a:rPr lang="ja-JP" altLang="en-US" sz="1800" kern="100" dirty="0" smtClean="0">
                          <a:latin typeface="メイリオ"/>
                          <a:ea typeface="メイリオ"/>
                          <a:cs typeface="メイリオ"/>
                        </a:rPr>
                        <a:t>　</a:t>
                      </a:r>
                      <a:r>
                        <a:rPr lang="ja-JP" altLang="ja-JP" sz="1800" kern="100" dirty="0" smtClean="0">
                          <a:latin typeface="メイリオ"/>
                          <a:ea typeface="メイリオ"/>
                          <a:cs typeface="メイリオ"/>
                        </a:rPr>
                        <a:t>年</a:t>
                      </a:r>
                      <a:endParaRPr lang="ja-JP" altLang="ja-JP" sz="14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63" marR="62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性別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latin typeface="メイリオ"/>
                          <a:ea typeface="メイリオ"/>
                          <a:cs typeface="メイリオ"/>
                        </a:rPr>
                        <a:t>いずれ</a:t>
                      </a:r>
                      <a:r>
                        <a:rPr lang="ja-JP" sz="900" kern="100" dirty="0" smtClean="0">
                          <a:latin typeface="メイリオ"/>
                          <a:ea typeface="メイリオ"/>
                          <a:cs typeface="メイリオ"/>
                        </a:rPr>
                        <a:t>か</a:t>
                      </a:r>
                      <a:r>
                        <a:rPr lang="ja-JP" altLang="en-US" sz="900" kern="100" dirty="0" smtClean="0">
                          <a:latin typeface="メイリオ"/>
                          <a:ea typeface="メイリオ"/>
                          <a:cs typeface="メイリオ"/>
                        </a:rPr>
                        <a:t>に　</a:t>
                      </a:r>
                      <a:r>
                        <a:rPr lang="en-US" altLang="ja-JP" sz="900" kern="100" dirty="0" smtClean="0">
                          <a:latin typeface="メイリオ"/>
                          <a:ea typeface="メイリオ"/>
                          <a:cs typeface="メイリオ"/>
                        </a:rPr>
                        <a:t>○</a:t>
                      </a:r>
                      <a:r>
                        <a:rPr lang="ja-JP" altLang="en-US" sz="900" kern="100" dirty="0" smtClean="0">
                          <a:latin typeface="メイリオ"/>
                          <a:ea typeface="メイリオ"/>
                          <a:cs typeface="メイリオ"/>
                        </a:rPr>
                        <a:t>をつけて</a:t>
                      </a:r>
                      <a:endParaRPr lang="en-US" altLang="ja-JP" sz="900" kern="100" dirty="0" smtClean="0">
                        <a:latin typeface="メイリオ"/>
                        <a:ea typeface="メイリオ"/>
                        <a:cs typeface="メイリオ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900" kern="100" dirty="0" smtClean="0">
                          <a:latin typeface="メイリオ"/>
                          <a:ea typeface="メイリオ"/>
                          <a:cs typeface="メイリオ"/>
                        </a:rPr>
                        <a:t>ください</a:t>
                      </a:r>
                      <a:endParaRPr lang="ja-JP" sz="14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63" marR="62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  <a:p>
                      <a:pPr indent="666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男 ・ 女</a:t>
                      </a:r>
                    </a:p>
                  </a:txBody>
                  <a:tcPr marL="62463" marR="62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7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氏　名</a:t>
                      </a:r>
                    </a:p>
                  </a:txBody>
                  <a:tcPr marL="62463" marR="62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2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63" marR="62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549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latin typeface="メイリオ"/>
                          <a:ea typeface="メイリオ"/>
                          <a:cs typeface="メイリオ"/>
                        </a:rPr>
                        <a:t>所属</a:t>
                      </a:r>
                      <a:endParaRPr lang="ja-JP" sz="14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63" marR="62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000" kern="100" dirty="0">
                          <a:latin typeface="メイリオ"/>
                          <a:ea typeface="メイリオ"/>
                          <a:cs typeface="メイリオ"/>
                        </a:rPr>
                        <a:t>國學院大學　</a:t>
                      </a:r>
                      <a:r>
                        <a:rPr lang="ja-JP" altLang="en-US" sz="2000" kern="100" dirty="0" smtClean="0">
                          <a:latin typeface="メイリオ"/>
                          <a:ea typeface="メイリオ"/>
                          <a:cs typeface="メイリオ"/>
                        </a:rPr>
                        <a:t>　　　　</a:t>
                      </a:r>
                      <a:r>
                        <a:rPr lang="zh-CN" sz="2000" kern="100" dirty="0" smtClean="0">
                          <a:latin typeface="メイリオ"/>
                          <a:ea typeface="メイリオ"/>
                          <a:cs typeface="メイリオ"/>
                        </a:rPr>
                        <a:t>学部</a:t>
                      </a:r>
                      <a:r>
                        <a:rPr lang="zh-CN" sz="2000" kern="100" dirty="0">
                          <a:latin typeface="メイリオ"/>
                          <a:ea typeface="メイリオ"/>
                          <a:cs typeface="メイリオ"/>
                        </a:rPr>
                        <a:t>　　　</a:t>
                      </a:r>
                      <a:r>
                        <a:rPr lang="ja-JP" altLang="en-US" sz="2000" kern="100" dirty="0" smtClean="0">
                          <a:latin typeface="メイリオ"/>
                          <a:ea typeface="メイリオ"/>
                          <a:cs typeface="メイリオ"/>
                        </a:rPr>
                        <a:t>　</a:t>
                      </a:r>
                      <a:r>
                        <a:rPr lang="zh-CN" sz="2000" kern="100" dirty="0">
                          <a:latin typeface="メイリオ"/>
                          <a:ea typeface="メイリオ"/>
                          <a:cs typeface="メイリオ"/>
                        </a:rPr>
                        <a:t>　　　</a:t>
                      </a:r>
                      <a:r>
                        <a:rPr lang="zh-CN" sz="2000" kern="100" dirty="0" smtClean="0">
                          <a:latin typeface="メイリオ"/>
                          <a:ea typeface="メイリオ"/>
                          <a:cs typeface="メイリオ"/>
                        </a:rPr>
                        <a:t>学科</a:t>
                      </a:r>
                      <a:r>
                        <a:rPr lang="ja-JP" altLang="en-US" sz="2000" kern="100" dirty="0" smtClean="0">
                          <a:latin typeface="メイリオ"/>
                          <a:ea typeface="メイリオ"/>
                          <a:cs typeface="メイリオ"/>
                        </a:rPr>
                        <a:t>　</a:t>
                      </a:r>
                      <a:endParaRPr lang="ja-JP" sz="14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63" marR="62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86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学籍番号</a:t>
                      </a:r>
                    </a:p>
                  </a:txBody>
                  <a:tcPr marL="62463" marR="62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63" marR="62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携帯電話</a:t>
                      </a:r>
                    </a:p>
                  </a:txBody>
                  <a:tcPr marL="62463" marR="62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0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63" marR="62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30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メイリオ"/>
                          <a:ea typeface="メイリオ"/>
                          <a:cs typeface="メイリオ"/>
                        </a:rPr>
                        <a:t>E-mail</a:t>
                      </a:r>
                      <a:endParaRPr lang="ja-JP" sz="14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63" marR="62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baseline="0" dirty="0" smtClean="0">
                          <a:latin typeface="メイリオ"/>
                          <a:ea typeface="メイリオ"/>
                          <a:cs typeface="メイリオ"/>
                        </a:rPr>
                        <a:t> </a:t>
                      </a:r>
                      <a:endParaRPr lang="en-US" sz="20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63" marR="62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-49438" y="1278370"/>
            <a:ext cx="70433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◆</a:t>
            </a:r>
            <a:r>
              <a:rPr lang="ja-JP" altLang="en-US" sz="2000" dirty="0" smtClean="0">
                <a:latin typeface="メイリオ"/>
                <a:ea typeface="メイリオ"/>
                <a:cs typeface="メイリオ"/>
              </a:rPr>
              <a:t>応募</a:t>
            </a:r>
            <a:r>
              <a:rPr kumimoji="1" 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者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氏</a:t>
            </a:r>
            <a:r>
              <a:rPr kumimoji="1" 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名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・所属</a:t>
            </a:r>
            <a:endParaRPr kumimoji="1" 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メイリオ"/>
              <a:ea typeface="メイリオ"/>
              <a:cs typeface="メイリオ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-37091" y="4307817"/>
            <a:ext cx="89187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◆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選択</a:t>
            </a:r>
            <a:r>
              <a:rPr lang="ja-JP" altLang="en-US" sz="2000" dirty="0" smtClean="0">
                <a:latin typeface="メイリオ"/>
                <a:ea typeface="メイリオ"/>
                <a:cs typeface="メイリオ"/>
              </a:rPr>
              <a:t>課題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（選択した</a:t>
            </a:r>
            <a:r>
              <a:rPr lang="ja-JP" altLang="en-US" sz="2000" dirty="0" smtClean="0">
                <a:latin typeface="メイリオ"/>
                <a:ea typeface="メイリオ"/>
                <a:cs typeface="メイリオ"/>
              </a:rPr>
              <a:t>課題に</a:t>
            </a:r>
            <a:r>
              <a:rPr lang="en-US" altLang="ja-JP" sz="2000" dirty="0" smtClean="0">
                <a:latin typeface="メイリオ"/>
                <a:ea typeface="メイリオ"/>
                <a:cs typeface="メイリオ"/>
              </a:rPr>
              <a:t>○</a:t>
            </a:r>
            <a:r>
              <a:rPr lang="ja-JP" altLang="en-US" sz="2000" dirty="0" smtClean="0">
                <a:latin typeface="メイリオ"/>
                <a:ea typeface="メイリオ"/>
                <a:cs typeface="メイリオ"/>
              </a:rPr>
              <a:t>をつけてください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）</a:t>
            </a:r>
            <a:endParaRPr kumimoji="1" 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メイリオ"/>
              <a:ea typeface="メイリオ"/>
              <a:cs typeface="メイリオ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12525"/>
              </p:ext>
            </p:extLst>
          </p:nvPr>
        </p:nvGraphicFramePr>
        <p:xfrm>
          <a:off x="679626" y="4806913"/>
          <a:ext cx="800717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2671"/>
                <a:gridCol w="835707"/>
                <a:gridCol w="629879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/>
                          <a:ea typeface="メイリオ"/>
                          <a:cs typeface="メイリオ"/>
                        </a:rPr>
                        <a:t>課題１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i="0" kern="1200" dirty="0" smtClean="0">
                          <a:solidFill>
                            <a:schemeClr val="tx1"/>
                          </a:solidFill>
                          <a:latin typeface="メイリオ"/>
                          <a:ea typeface="メイリオ"/>
                          <a:cs typeface="メイリオ"/>
                        </a:rPr>
                        <a:t>“渋谷だからこそ”の世界最高の遊び体験を企画してください。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/>
                          <a:ea typeface="メイリオ"/>
                          <a:cs typeface="メイリオ"/>
                        </a:rPr>
                        <a:t>課題２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i="0" kern="1200" dirty="0" smtClean="0">
                          <a:solidFill>
                            <a:schemeClr val="dk1"/>
                          </a:solidFill>
                          <a:latin typeface="メイリオ"/>
                          <a:ea typeface="メイリオ"/>
                          <a:cs typeface="メイリオ"/>
                        </a:rPr>
                        <a:t>障害を持った方を対象にした渋谷観光企画を立案してください。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3814" y="5926092"/>
            <a:ext cx="911018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※</a:t>
            </a:r>
            <a:r>
              <a:rPr kumimoji="1" 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ご記入いただいた個人情報は、本コンテストに関する諸連絡のみに利用させていただき、他の目的には一切使用いたしません。</a:t>
            </a:r>
            <a:endParaRPr kumimoji="1" 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メイリオ"/>
              <a:ea typeface="メイリオ"/>
              <a:cs typeface="メイリオ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9AD5-F5DF-124B-B0FF-FD84C62DEA9E}" type="slidenum">
              <a:rPr lang="ja-JP" altLang="en-US" smtClean="0">
                <a:latin typeface="メイリオ"/>
                <a:ea typeface="メイリオ"/>
                <a:cs typeface="メイリオ"/>
              </a:rPr>
              <a:pPr/>
              <a:t>2</a:t>
            </a:fld>
            <a:endParaRPr lang="ja-JP" altLang="en-US">
              <a:latin typeface="メイリオ"/>
              <a:ea typeface="メイリオ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2963485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9488" y="339811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【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グループで応募の方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】</a:t>
            </a:r>
            <a:b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</a:br>
            <a:endParaRPr kumimoji="1" lang="ja-JP" altLang="en-US" sz="3600" dirty="0">
              <a:latin typeface="メイリオ" pitchFamily="50" charset="-128"/>
              <a:ea typeface="メイリオ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460929"/>
              </p:ext>
            </p:extLst>
          </p:nvPr>
        </p:nvGraphicFramePr>
        <p:xfrm>
          <a:off x="469557" y="1319741"/>
          <a:ext cx="8019531" cy="570839"/>
        </p:xfrm>
        <a:graphic>
          <a:graphicData uri="http://schemas.openxmlformats.org/drawingml/2006/table">
            <a:tbl>
              <a:tblPr/>
              <a:tblGrid>
                <a:gridCol w="1303237"/>
                <a:gridCol w="4348196"/>
                <a:gridCol w="2368098"/>
              </a:tblGrid>
              <a:tr h="5708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latin typeface="メイリオ"/>
                          <a:ea typeface="メイリオ"/>
                          <a:cs typeface="メイリオ"/>
                        </a:rPr>
                        <a:t>グループ名</a:t>
                      </a:r>
                      <a:endParaRPr lang="ja-JP" sz="12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75" marR="624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75" marR="624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latin typeface="メイリオ"/>
                          <a:ea typeface="メイリオ"/>
                          <a:cs typeface="メイリオ"/>
                        </a:rPr>
                        <a:t>応募者</a:t>
                      </a:r>
                      <a:r>
                        <a:rPr lang="ja-JP" sz="1800" kern="100" dirty="0">
                          <a:latin typeface="メイリオ"/>
                          <a:ea typeface="メイリオ"/>
                          <a:cs typeface="メイリオ"/>
                        </a:rPr>
                        <a:t>人数　　</a:t>
                      </a:r>
                      <a:r>
                        <a:rPr lang="ja-JP" sz="1800" kern="100" dirty="0" smtClean="0">
                          <a:latin typeface="メイリオ"/>
                          <a:ea typeface="メイリオ"/>
                          <a:cs typeface="メイリオ"/>
                        </a:rPr>
                        <a:t>名</a:t>
                      </a:r>
                    </a:p>
                  </a:txBody>
                  <a:tcPr marL="62475" marR="62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677833"/>
              </p:ext>
            </p:extLst>
          </p:nvPr>
        </p:nvGraphicFramePr>
        <p:xfrm>
          <a:off x="469557" y="2433257"/>
          <a:ext cx="8019530" cy="2343233"/>
        </p:xfrm>
        <a:graphic>
          <a:graphicData uri="http://schemas.openxmlformats.org/drawingml/2006/table">
            <a:tbl>
              <a:tblPr/>
              <a:tblGrid>
                <a:gridCol w="884403"/>
                <a:gridCol w="3408229"/>
                <a:gridCol w="975420"/>
                <a:gridCol w="1031804"/>
                <a:gridCol w="832897"/>
                <a:gridCol w="886777"/>
              </a:tblGrid>
              <a:tr h="2035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フリガナ</a:t>
                      </a:r>
                    </a:p>
                  </a:txBody>
                  <a:tcPr marL="62463" marR="62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63" marR="62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メイリオ"/>
                          <a:ea typeface="メイリオ"/>
                          <a:cs typeface="メイリオ"/>
                        </a:rPr>
                        <a:t>学年</a:t>
                      </a:r>
                    </a:p>
                  </a:txBody>
                  <a:tcPr marL="62463" marR="62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400050" algn="just">
                        <a:spcAft>
                          <a:spcPts val="0"/>
                        </a:spcAft>
                      </a:pPr>
                      <a:endParaRPr lang="en-US" altLang="ja-JP" sz="1400" kern="100" dirty="0" smtClean="0">
                        <a:latin typeface="メイリオ"/>
                        <a:ea typeface="メイリオ"/>
                        <a:cs typeface="メイリオ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latin typeface="メイリオ"/>
                          <a:ea typeface="メイリオ"/>
                          <a:cs typeface="メイリオ"/>
                        </a:rPr>
                        <a:t>　　</a:t>
                      </a:r>
                      <a:r>
                        <a:rPr lang="ja-JP" altLang="en-US" sz="1800" kern="100" dirty="0" smtClean="0">
                          <a:latin typeface="メイリオ"/>
                          <a:ea typeface="メイリオ"/>
                          <a:cs typeface="メイリオ"/>
                        </a:rPr>
                        <a:t>　</a:t>
                      </a:r>
                      <a:r>
                        <a:rPr lang="ja-JP" altLang="ja-JP" sz="1800" kern="100" dirty="0" smtClean="0">
                          <a:latin typeface="メイリオ"/>
                          <a:ea typeface="メイリオ"/>
                          <a:cs typeface="メイリオ"/>
                        </a:rPr>
                        <a:t>年</a:t>
                      </a:r>
                      <a:endParaRPr lang="ja-JP" altLang="ja-JP" sz="14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63" marR="62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性別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ja-JP" sz="900" kern="100" dirty="0" smtClean="0">
                          <a:latin typeface="メイリオ"/>
                          <a:ea typeface="メイリオ"/>
                          <a:cs typeface="メイリオ"/>
                        </a:rPr>
                        <a:t>いずれか</a:t>
                      </a:r>
                      <a:r>
                        <a:rPr lang="ja-JP" altLang="en-US" sz="900" kern="100" dirty="0" smtClean="0">
                          <a:latin typeface="メイリオ"/>
                          <a:ea typeface="メイリオ"/>
                          <a:cs typeface="メイリオ"/>
                        </a:rPr>
                        <a:t>に　</a:t>
                      </a:r>
                      <a:r>
                        <a:rPr lang="en-US" altLang="ja-JP" sz="900" kern="100" dirty="0" smtClean="0">
                          <a:latin typeface="メイリオ"/>
                          <a:ea typeface="メイリオ"/>
                          <a:cs typeface="メイリオ"/>
                        </a:rPr>
                        <a:t>○</a:t>
                      </a:r>
                      <a:r>
                        <a:rPr lang="ja-JP" altLang="en-US" sz="900" kern="100" dirty="0" smtClean="0">
                          <a:latin typeface="メイリオ"/>
                          <a:ea typeface="メイリオ"/>
                          <a:cs typeface="メイリオ"/>
                        </a:rPr>
                        <a:t>をつけて</a:t>
                      </a:r>
                      <a:endParaRPr lang="en-US" altLang="ja-JP" sz="900" kern="100" dirty="0" smtClean="0">
                        <a:latin typeface="メイリオ"/>
                        <a:ea typeface="メイリオ"/>
                        <a:cs typeface="メイリオ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900" kern="100" dirty="0" smtClean="0">
                          <a:latin typeface="メイリオ"/>
                          <a:ea typeface="メイリオ"/>
                          <a:cs typeface="メイリオ"/>
                        </a:rPr>
                        <a:t>ください</a:t>
                      </a:r>
                      <a:endParaRPr lang="ja-JP" altLang="ja-JP" sz="1400" kern="100" dirty="0" smtClean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63" marR="62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  <a:p>
                      <a:pPr indent="666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男 ・ 女</a:t>
                      </a:r>
                    </a:p>
                  </a:txBody>
                  <a:tcPr marL="62463" marR="62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7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氏　名</a:t>
                      </a:r>
                    </a:p>
                  </a:txBody>
                  <a:tcPr marL="62463" marR="62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2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63" marR="62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549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latin typeface="メイリオ"/>
                          <a:ea typeface="メイリオ"/>
                          <a:cs typeface="メイリオ"/>
                        </a:rPr>
                        <a:t>所属</a:t>
                      </a:r>
                      <a:endParaRPr lang="ja-JP" sz="14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63" marR="62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000" kern="100" dirty="0">
                          <a:latin typeface="メイリオ"/>
                          <a:ea typeface="メイリオ"/>
                          <a:cs typeface="メイリオ"/>
                        </a:rPr>
                        <a:t>國學院大學　　　</a:t>
                      </a:r>
                      <a:r>
                        <a:rPr lang="ja-JP" altLang="en-US" sz="2000" kern="100" dirty="0" smtClean="0">
                          <a:latin typeface="メイリオ"/>
                          <a:ea typeface="メイリオ"/>
                          <a:cs typeface="メイリオ"/>
                        </a:rPr>
                        <a:t>　　　</a:t>
                      </a:r>
                      <a:r>
                        <a:rPr lang="zh-CN" sz="2000" kern="100" dirty="0" smtClean="0">
                          <a:latin typeface="メイリオ"/>
                          <a:ea typeface="メイリオ"/>
                          <a:cs typeface="メイリオ"/>
                        </a:rPr>
                        <a:t>学部</a:t>
                      </a:r>
                      <a:r>
                        <a:rPr lang="zh-CN" sz="2000" kern="100" dirty="0">
                          <a:latin typeface="メイリオ"/>
                          <a:ea typeface="メイリオ"/>
                          <a:cs typeface="メイリオ"/>
                        </a:rPr>
                        <a:t>　　　　　　</a:t>
                      </a:r>
                      <a:r>
                        <a:rPr lang="zh-CN" sz="2000" kern="100" dirty="0" smtClean="0">
                          <a:latin typeface="メイリオ"/>
                          <a:ea typeface="メイリオ"/>
                          <a:cs typeface="メイリオ"/>
                        </a:rPr>
                        <a:t>学科</a:t>
                      </a:r>
                      <a:r>
                        <a:rPr lang="ja-JP" altLang="en-US" sz="2000" kern="100" dirty="0" smtClean="0">
                          <a:latin typeface="メイリオ"/>
                          <a:ea typeface="メイリオ"/>
                          <a:cs typeface="メイリオ"/>
                        </a:rPr>
                        <a:t>　</a:t>
                      </a:r>
                      <a:endParaRPr lang="ja-JP" sz="14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63" marR="62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86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学籍番号</a:t>
                      </a:r>
                    </a:p>
                  </a:txBody>
                  <a:tcPr marL="62463" marR="62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63" marR="62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携帯電話</a:t>
                      </a:r>
                    </a:p>
                  </a:txBody>
                  <a:tcPr marL="62463" marR="62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0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63" marR="62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30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メイリオ"/>
                          <a:ea typeface="メイリオ"/>
                          <a:cs typeface="メイリオ"/>
                        </a:rPr>
                        <a:t>E-mail</a:t>
                      </a:r>
                      <a:endParaRPr lang="ja-JP" sz="14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63" marR="62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baseline="0" dirty="0" smtClean="0">
                          <a:latin typeface="メイリオ"/>
                          <a:ea typeface="メイリオ"/>
                          <a:cs typeface="メイリオ"/>
                        </a:rPr>
                        <a:t> </a:t>
                      </a:r>
                      <a:endParaRPr lang="en-US" sz="20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63" marR="62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-259507" y="1995076"/>
            <a:ext cx="70433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◆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代表</a:t>
            </a:r>
            <a:r>
              <a:rPr kumimoji="1" 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者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氏</a:t>
            </a:r>
            <a:r>
              <a:rPr kumimoji="1" 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名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・所属</a:t>
            </a:r>
            <a:endParaRPr kumimoji="1" 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メイリオ"/>
              <a:ea typeface="メイリオ"/>
              <a:cs typeface="メイリオ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568262"/>
              </p:ext>
            </p:extLst>
          </p:nvPr>
        </p:nvGraphicFramePr>
        <p:xfrm>
          <a:off x="481914" y="5338264"/>
          <a:ext cx="800717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1066"/>
                <a:gridCol w="867312"/>
                <a:gridCol w="629879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/>
                          <a:ea typeface="メイリオ"/>
                          <a:cs typeface="メイリオ"/>
                        </a:rPr>
                        <a:t>課題１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i="0" kern="1200" dirty="0" smtClean="0">
                          <a:solidFill>
                            <a:schemeClr val="tx1"/>
                          </a:solidFill>
                          <a:latin typeface="メイリオ"/>
                          <a:ea typeface="メイリオ"/>
                          <a:cs typeface="メイリオ"/>
                        </a:rPr>
                        <a:t>“渋谷だからこそ”の世界最高の遊び体験を企画してください。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メイリオ"/>
                          <a:ea typeface="メイリオ"/>
                          <a:cs typeface="メイリオ"/>
                        </a:rPr>
                        <a:t>課題２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i="0" kern="1200" dirty="0" smtClean="0">
                          <a:solidFill>
                            <a:schemeClr val="dk1"/>
                          </a:solidFill>
                          <a:latin typeface="メイリオ"/>
                          <a:ea typeface="メイリオ"/>
                          <a:cs typeface="メイリオ"/>
                        </a:rPr>
                        <a:t>障害を持った方を対象にした渋谷観光企画を立案してください。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9AD5-F5DF-124B-B0FF-FD84C62DEA9E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0" y="4872243"/>
            <a:ext cx="84890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619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◆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選択</a:t>
            </a:r>
            <a:r>
              <a:rPr lang="ja-JP" altLang="en-US" sz="2000" dirty="0" smtClean="0">
                <a:latin typeface="メイリオ"/>
                <a:ea typeface="メイリオ"/>
                <a:cs typeface="メイリオ"/>
              </a:rPr>
              <a:t>課題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（選択した課題に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○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をつけてください）</a:t>
            </a:r>
            <a:endParaRPr kumimoji="1" 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メイリオ"/>
              <a:ea typeface="メイリオ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1177610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【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グループで応募の方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】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（つづき）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/>
            </a:r>
            <a:b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</a:br>
            <a:endParaRPr kumimoji="1" lang="ja-JP" altLang="en-US" sz="36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222436" y="1278370"/>
            <a:ext cx="70433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◆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共同</a:t>
            </a:r>
            <a:r>
              <a:rPr lang="ja-JP" altLang="en-US" sz="2000" dirty="0" smtClean="0">
                <a:latin typeface="メイリオ"/>
                <a:ea typeface="メイリオ"/>
                <a:cs typeface="メイリオ"/>
              </a:rPr>
              <a:t>応募</a:t>
            </a:r>
            <a:r>
              <a:rPr kumimoji="1" 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者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氏</a:t>
            </a:r>
            <a:r>
              <a:rPr kumimoji="1" 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名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・所属</a:t>
            </a:r>
            <a:endParaRPr kumimoji="1" 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メイリオ"/>
              <a:ea typeface="メイリオ"/>
              <a:cs typeface="メイリオ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714405"/>
              </p:ext>
            </p:extLst>
          </p:nvPr>
        </p:nvGraphicFramePr>
        <p:xfrm>
          <a:off x="457200" y="1890583"/>
          <a:ext cx="8386108" cy="2783572"/>
        </p:xfrm>
        <a:graphic>
          <a:graphicData uri="http://schemas.openxmlformats.org/drawingml/2006/table">
            <a:tbl>
              <a:tblPr/>
              <a:tblGrid>
                <a:gridCol w="1280576"/>
                <a:gridCol w="3270146"/>
                <a:gridCol w="843580"/>
                <a:gridCol w="621819"/>
                <a:gridCol w="780095"/>
                <a:gridCol w="1589892"/>
              </a:tblGrid>
              <a:tr h="2319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フリガナ</a:t>
                      </a:r>
                    </a:p>
                  </a:txBody>
                  <a:tcPr marL="62475" marR="624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75" marR="62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学年</a:t>
                      </a:r>
                    </a:p>
                  </a:txBody>
                  <a:tcPr marL="62475" marR="624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4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latin typeface="メイリオ"/>
                          <a:ea typeface="メイリオ"/>
                          <a:cs typeface="メイリオ"/>
                        </a:rPr>
                        <a:t>年</a:t>
                      </a:r>
                      <a:endParaRPr lang="ja-JP" sz="14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75" marR="62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latin typeface="メイリオ"/>
                          <a:ea typeface="メイリオ"/>
                          <a:cs typeface="メイリオ"/>
                        </a:rPr>
                        <a:t>所属</a:t>
                      </a:r>
                      <a:endParaRPr lang="ja-JP" sz="14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75" marR="62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609600"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latin typeface="メイリオ"/>
                          <a:ea typeface="メイリオ"/>
                          <a:cs typeface="メイリオ"/>
                        </a:rPr>
                        <a:t>学部</a:t>
                      </a:r>
                      <a:endParaRPr lang="ja-JP" sz="14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  <a:p>
                      <a:pPr indent="609600" algn="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学科</a:t>
                      </a:r>
                    </a:p>
                  </a:txBody>
                  <a:tcPr marL="62475" marR="62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①氏　名</a:t>
                      </a:r>
                    </a:p>
                  </a:txBody>
                  <a:tcPr marL="62475" marR="624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75" marR="62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319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フリガナ</a:t>
                      </a:r>
                    </a:p>
                  </a:txBody>
                  <a:tcPr marL="62475" marR="624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75" marR="62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学年</a:t>
                      </a:r>
                    </a:p>
                  </a:txBody>
                  <a:tcPr marL="62475" marR="624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4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年</a:t>
                      </a:r>
                    </a:p>
                  </a:txBody>
                  <a:tcPr marL="62475" marR="62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所属</a:t>
                      </a:r>
                    </a:p>
                  </a:txBody>
                  <a:tcPr marL="62475" marR="62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609600"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400" kern="100" dirty="0" smtClean="0">
                          <a:latin typeface="メイリオ"/>
                          <a:ea typeface="メイリオ"/>
                          <a:cs typeface="メイリオ"/>
                        </a:rPr>
                        <a:t>学部</a:t>
                      </a:r>
                    </a:p>
                    <a:p>
                      <a:pPr indent="609600" algn="r">
                        <a:spcAft>
                          <a:spcPts val="0"/>
                        </a:spcAft>
                      </a:pPr>
                      <a:r>
                        <a:rPr lang="ja-JP" altLang="ja-JP" sz="1400" kern="100" dirty="0" smtClean="0">
                          <a:latin typeface="メイリオ"/>
                          <a:ea typeface="メイリオ"/>
                          <a:cs typeface="メイリオ"/>
                        </a:rPr>
                        <a:t>学科</a:t>
                      </a:r>
                      <a:endParaRPr lang="ja-JP" altLang="ja-JP" sz="14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75" marR="62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②氏　名</a:t>
                      </a:r>
                    </a:p>
                  </a:txBody>
                  <a:tcPr marL="62475" marR="624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75" marR="62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319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フリガナ</a:t>
                      </a:r>
                    </a:p>
                  </a:txBody>
                  <a:tcPr marL="62475" marR="624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75" marR="62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学年</a:t>
                      </a:r>
                    </a:p>
                  </a:txBody>
                  <a:tcPr marL="62475" marR="624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4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年</a:t>
                      </a:r>
                    </a:p>
                  </a:txBody>
                  <a:tcPr marL="62475" marR="62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所属</a:t>
                      </a:r>
                    </a:p>
                  </a:txBody>
                  <a:tcPr marL="62475" marR="62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609600"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400" kern="100" dirty="0" smtClean="0">
                          <a:latin typeface="メイリオ"/>
                          <a:ea typeface="メイリオ"/>
                          <a:cs typeface="メイリオ"/>
                        </a:rPr>
                        <a:t>学部</a:t>
                      </a:r>
                    </a:p>
                    <a:p>
                      <a:pPr indent="609600" algn="r">
                        <a:spcAft>
                          <a:spcPts val="0"/>
                        </a:spcAft>
                      </a:pPr>
                      <a:r>
                        <a:rPr lang="ja-JP" altLang="ja-JP" sz="1400" kern="100" dirty="0" smtClean="0">
                          <a:latin typeface="メイリオ"/>
                          <a:ea typeface="メイリオ"/>
                          <a:cs typeface="メイリオ"/>
                        </a:rPr>
                        <a:t>学科</a:t>
                      </a:r>
                      <a:endParaRPr lang="ja-JP" altLang="ja-JP" sz="14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75" marR="62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③氏　名</a:t>
                      </a:r>
                    </a:p>
                  </a:txBody>
                  <a:tcPr marL="62475" marR="624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75" marR="62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319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フリガナ</a:t>
                      </a:r>
                    </a:p>
                  </a:txBody>
                  <a:tcPr marL="62475" marR="624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75" marR="62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学年</a:t>
                      </a:r>
                    </a:p>
                  </a:txBody>
                  <a:tcPr marL="62475" marR="624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4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年</a:t>
                      </a:r>
                    </a:p>
                  </a:txBody>
                  <a:tcPr marL="62475" marR="62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所属</a:t>
                      </a:r>
                    </a:p>
                  </a:txBody>
                  <a:tcPr marL="62475" marR="62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609600"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400" kern="100" dirty="0" smtClean="0">
                          <a:latin typeface="メイリオ"/>
                          <a:ea typeface="メイリオ"/>
                          <a:cs typeface="メイリオ"/>
                        </a:rPr>
                        <a:t>学部</a:t>
                      </a:r>
                    </a:p>
                    <a:p>
                      <a:pPr indent="609600" algn="r">
                        <a:spcAft>
                          <a:spcPts val="0"/>
                        </a:spcAft>
                      </a:pPr>
                      <a:r>
                        <a:rPr lang="ja-JP" altLang="ja-JP" sz="1400" kern="100" dirty="0" smtClean="0">
                          <a:latin typeface="メイリオ"/>
                          <a:ea typeface="メイリオ"/>
                          <a:cs typeface="メイリオ"/>
                        </a:rPr>
                        <a:t>学科</a:t>
                      </a:r>
                      <a:endParaRPr lang="ja-JP" altLang="ja-JP" sz="14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75" marR="62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latin typeface="メイリオ"/>
                          <a:ea typeface="メイリオ"/>
                          <a:cs typeface="メイリオ"/>
                        </a:rPr>
                        <a:t>④氏　名</a:t>
                      </a:r>
                    </a:p>
                  </a:txBody>
                  <a:tcPr marL="62475" marR="624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kern="1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62475" marR="62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7061" y="5633704"/>
            <a:ext cx="8971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※</a:t>
            </a:r>
            <a:r>
              <a:rPr kumimoji="1" 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応募者人数の上限はありませんので、共同応募者が</a:t>
            </a:r>
            <a:r>
              <a:rPr kumimoji="1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4</a:t>
            </a: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名を超える場合は記入欄を追加してご記入ください。</a:t>
            </a:r>
            <a:endParaRPr kumimoji="1" lang="ja-JP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メイリオ"/>
              <a:ea typeface="メイリオ"/>
              <a:cs typeface="メイリオ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3814" y="5926092"/>
            <a:ext cx="911018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※</a:t>
            </a:r>
            <a:r>
              <a:rPr kumimoji="1" 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ご記入いただいた個人情報は、本コンテストに関する諸連絡のみに利用させていただき、他の目的には一切使用いたしません。</a:t>
            </a:r>
            <a:endParaRPr kumimoji="1" 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メイリオ"/>
              <a:ea typeface="メイリオ"/>
              <a:cs typeface="メイリオ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9AD5-F5DF-124B-B0FF-FD84C62DEA9E}" type="slidenum">
              <a:rPr lang="ja-JP" altLang="en-US" smtClean="0"/>
              <a:pPr/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9940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24256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</a:rPr>
              <a:t>共通記入事項（１）</a:t>
            </a:r>
            <a:endParaRPr kumimoji="1" lang="ja-JP" altLang="en-US" sz="28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708621"/>
              </p:ext>
            </p:extLst>
          </p:nvPr>
        </p:nvGraphicFramePr>
        <p:xfrm>
          <a:off x="589005" y="1304126"/>
          <a:ext cx="7965989" cy="3998890"/>
        </p:xfrm>
        <a:graphic>
          <a:graphicData uri="http://schemas.openxmlformats.org/drawingml/2006/table">
            <a:tbl>
              <a:tblPr/>
              <a:tblGrid>
                <a:gridCol w="7965989"/>
              </a:tblGrid>
              <a:tr h="629605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sz="1800" b="1" kern="100" dirty="0">
                          <a:latin typeface="メイリオ" pitchFamily="50" charset="-128"/>
                          <a:ea typeface="メイリオ" pitchFamily="50" charset="-128"/>
                          <a:cs typeface="Times New Roman"/>
                        </a:rPr>
                        <a:t>企画タイトル</a:t>
                      </a:r>
                      <a:r>
                        <a:rPr lang="ja-JP" sz="1400" kern="100" dirty="0">
                          <a:latin typeface="メイリオ" pitchFamily="50" charset="-128"/>
                          <a:ea typeface="メイリオ" pitchFamily="50" charset="-128"/>
                          <a:cs typeface="Times New Roman"/>
                        </a:rPr>
                        <a:t>（あなたの企画案にタイトルを付けてください）</a:t>
                      </a:r>
                      <a:endParaRPr lang="ja-JP" sz="1100" kern="100" dirty="0">
                        <a:latin typeface="メイリオ" pitchFamily="50" charset="-128"/>
                        <a:ea typeface="メイリオ" pitchFamily="50" charset="-128"/>
                        <a:cs typeface="Times New Roman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884497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ja-JP" sz="2000" kern="100" dirty="0">
                        <a:latin typeface="メイリオ" pitchFamily="50" charset="-128"/>
                        <a:ea typeface="メイリオ" pitchFamily="50" charset="-128"/>
                        <a:cs typeface="Times New Roman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384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sz="1800" b="1" kern="100" dirty="0">
                          <a:latin typeface="メイリオ" pitchFamily="50" charset="-128"/>
                          <a:ea typeface="メイリオ" pitchFamily="50" charset="-128"/>
                          <a:cs typeface="Times New Roman"/>
                        </a:rPr>
                        <a:t>企画のアピールポイント</a:t>
                      </a:r>
                      <a:r>
                        <a:rPr lang="ja-JP" sz="1400" kern="100" dirty="0">
                          <a:latin typeface="メイリオ" pitchFamily="50" charset="-128"/>
                          <a:ea typeface="メイリオ" pitchFamily="50" charset="-128"/>
                          <a:cs typeface="Times New Roman"/>
                        </a:rPr>
                        <a:t>（企画案の特徴や工夫した点を箇条書きで記入して下さい）</a:t>
                      </a:r>
                      <a:r>
                        <a:rPr lang="ja-JP" sz="1600" kern="100" dirty="0">
                          <a:latin typeface="メイリオ" pitchFamily="50" charset="-128"/>
                          <a:ea typeface="メイリオ" pitchFamily="50" charset="-128"/>
                          <a:cs typeface="Times New Roman"/>
                        </a:rPr>
                        <a:t>　　</a:t>
                      </a:r>
                      <a:r>
                        <a:rPr lang="ja-JP" sz="1200" kern="100" dirty="0">
                          <a:latin typeface="メイリオ" pitchFamily="50" charset="-128"/>
                          <a:ea typeface="メイリオ" pitchFamily="50" charset="-128"/>
                          <a:cs typeface="Times New Roman"/>
                        </a:rPr>
                        <a:t>　</a:t>
                      </a:r>
                      <a:endParaRPr lang="ja-JP" sz="1000" kern="100" dirty="0">
                        <a:latin typeface="メイリオ" pitchFamily="50" charset="-128"/>
                        <a:ea typeface="メイリオ" pitchFamily="50" charset="-128"/>
                        <a:cs typeface="Times New Roman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84940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066800" algn="l"/>
                        </a:tabLst>
                      </a:pPr>
                      <a:r>
                        <a:rPr lang="en-US" altLang="ja-JP" sz="1800" kern="100" dirty="0" smtClean="0">
                          <a:latin typeface="+mj-lt"/>
                          <a:ea typeface="ＭＳ 明朝"/>
                          <a:cs typeface="Times New Roman"/>
                        </a:rPr>
                        <a:t>1</a:t>
                      </a:r>
                      <a:r>
                        <a:rPr lang="ja-JP" altLang="en-US" sz="1800" kern="100" dirty="0" smtClean="0">
                          <a:latin typeface="+mj-lt"/>
                          <a:ea typeface="ＭＳ 明朝"/>
                          <a:cs typeface="Times New Roman"/>
                        </a:rPr>
                        <a:t>．</a:t>
                      </a:r>
                      <a:endParaRPr lang="en-US" altLang="ja-JP" sz="1800" kern="100" dirty="0" smtClean="0">
                        <a:latin typeface="+mj-lt"/>
                        <a:ea typeface="ＭＳ 明朝"/>
                        <a:cs typeface="Times New Roman"/>
                      </a:endParaRPr>
                    </a:p>
                    <a:p>
                      <a:pPr marL="0" indent="0" algn="just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066800" algn="l"/>
                        </a:tabLst>
                      </a:pPr>
                      <a:r>
                        <a:rPr lang="en-US" altLang="ja-JP" sz="1800" kern="100" dirty="0" smtClean="0">
                          <a:latin typeface="+mj-lt"/>
                          <a:ea typeface="ＭＳ 明朝"/>
                          <a:cs typeface="Times New Roman"/>
                        </a:rPr>
                        <a:t>2</a:t>
                      </a:r>
                      <a:r>
                        <a:rPr lang="ja-JP" altLang="en-US" sz="1800" kern="100" dirty="0" smtClean="0">
                          <a:latin typeface="+mj-lt"/>
                          <a:ea typeface="ＭＳ 明朝"/>
                          <a:cs typeface="Times New Roman"/>
                        </a:rPr>
                        <a:t>．</a:t>
                      </a:r>
                      <a:endParaRPr lang="en-US" altLang="ja-JP" sz="1800" kern="100" dirty="0" smtClean="0">
                        <a:latin typeface="+mj-lt"/>
                        <a:ea typeface="ＭＳ 明朝"/>
                        <a:cs typeface="Times New Roman"/>
                      </a:endParaRPr>
                    </a:p>
                    <a:p>
                      <a:pPr marL="0" indent="0" algn="just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066800" algn="l"/>
                        </a:tabLst>
                      </a:pPr>
                      <a:r>
                        <a:rPr lang="en-US" altLang="ja-JP" sz="1800" kern="100" dirty="0" smtClean="0">
                          <a:latin typeface="+mj-lt"/>
                          <a:ea typeface="ＭＳ 明朝"/>
                          <a:cs typeface="Times New Roman"/>
                        </a:rPr>
                        <a:t>3</a:t>
                      </a:r>
                      <a:r>
                        <a:rPr lang="ja-JP" altLang="en-US" sz="1800" kern="100" dirty="0" smtClean="0">
                          <a:latin typeface="+mj-lt"/>
                          <a:ea typeface="ＭＳ 明朝"/>
                          <a:cs typeface="Times New Roman"/>
                        </a:rPr>
                        <a:t>．</a:t>
                      </a:r>
                      <a:endParaRPr lang="en-US" altLang="ja-JP" sz="1800" kern="100" dirty="0" smtClean="0">
                        <a:latin typeface="+mj-lt"/>
                        <a:ea typeface="ＭＳ 明朝"/>
                        <a:cs typeface="Times New Roman"/>
                      </a:endParaRPr>
                    </a:p>
                    <a:p>
                      <a:pPr marL="0" indent="0" algn="just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066800" algn="l"/>
                        </a:tabLst>
                      </a:pPr>
                      <a:r>
                        <a:rPr lang="en-US" altLang="ja-JP" sz="1800" kern="100" dirty="0" smtClean="0">
                          <a:latin typeface="+mj-lt"/>
                          <a:ea typeface="ＭＳ 明朝"/>
                          <a:cs typeface="Times New Roman"/>
                        </a:rPr>
                        <a:t>4</a:t>
                      </a:r>
                      <a:r>
                        <a:rPr lang="ja-JP" altLang="en-US" sz="1800" kern="100" dirty="0" smtClean="0">
                          <a:latin typeface="+mj-lt"/>
                          <a:ea typeface="ＭＳ 明朝"/>
                          <a:cs typeface="Times New Roman"/>
                        </a:rPr>
                        <a:t>．</a:t>
                      </a:r>
                      <a:endParaRPr lang="en-US" altLang="ja-JP" sz="1800" kern="100" dirty="0" smtClean="0">
                        <a:latin typeface="+mj-lt"/>
                        <a:ea typeface="ＭＳ 明朝"/>
                        <a:cs typeface="Times New Roman"/>
                      </a:endParaRPr>
                    </a:p>
                    <a:p>
                      <a:pPr marL="0" indent="0" algn="just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066800" algn="l"/>
                        </a:tabLst>
                      </a:pPr>
                      <a:r>
                        <a:rPr lang="en-US" altLang="ja-JP" sz="1800" kern="100" dirty="0" smtClean="0">
                          <a:latin typeface="+mj-lt"/>
                          <a:ea typeface="ＭＳ 明朝"/>
                          <a:cs typeface="Times New Roman"/>
                        </a:rPr>
                        <a:t>5</a:t>
                      </a:r>
                      <a:r>
                        <a:rPr lang="ja-JP" altLang="en-US" sz="1800" kern="100" dirty="0" smtClean="0">
                          <a:latin typeface="+mj-lt"/>
                          <a:ea typeface="ＭＳ 明朝"/>
                          <a:cs typeface="Times New Roman"/>
                        </a:rPr>
                        <a:t>．</a:t>
                      </a:r>
                      <a:endParaRPr lang="en-US" altLang="ja-JP" sz="1800" kern="100" dirty="0" smtClean="0"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9AD5-F5DF-124B-B0FF-FD84C62DEA9E}" type="slidenum">
              <a:rPr lang="ja-JP" altLang="en-US" smtClean="0"/>
              <a:pPr/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3396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589005" y="1304126"/>
          <a:ext cx="7965989" cy="4657462"/>
        </p:xfrm>
        <a:graphic>
          <a:graphicData uri="http://schemas.openxmlformats.org/drawingml/2006/table">
            <a:tbl>
              <a:tblPr/>
              <a:tblGrid>
                <a:gridCol w="7965989"/>
              </a:tblGrid>
              <a:tr h="629605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800" b="1" kern="100" dirty="0" smtClean="0">
                          <a:latin typeface="メイリオ" pitchFamily="50" charset="-128"/>
                          <a:ea typeface="メイリオ" pitchFamily="50" charset="-128"/>
                          <a:cs typeface="Times New Roman"/>
                        </a:rPr>
                        <a:t>ア</a:t>
                      </a:r>
                      <a:r>
                        <a:rPr lang="ja-JP" altLang="en-US" sz="1800" b="1" kern="100" dirty="0" smtClean="0">
                          <a:latin typeface="メイリオ" pitchFamily="50" charset="-128"/>
                          <a:ea typeface="メイリオ" pitchFamily="50" charset="-128"/>
                          <a:cs typeface="Times New Roman"/>
                        </a:rPr>
                        <a:t>イデアの着眼点</a:t>
                      </a:r>
                      <a:r>
                        <a:rPr lang="ja-JP" sz="1400" kern="100" dirty="0" smtClean="0">
                          <a:latin typeface="メイリオ" pitchFamily="50" charset="-128"/>
                          <a:ea typeface="メイリオ" pitchFamily="50" charset="-128"/>
                          <a:cs typeface="Times New Roman"/>
                        </a:rPr>
                        <a:t>（</a:t>
                      </a:r>
                      <a:r>
                        <a:rPr lang="ja-JP" altLang="en-US" sz="1400" kern="100" dirty="0" smtClean="0">
                          <a:latin typeface="メイリオ" pitchFamily="50" charset="-128"/>
                          <a:ea typeface="メイリオ" pitchFamily="50" charset="-128"/>
                          <a:cs typeface="Times New Roman"/>
                        </a:rPr>
                        <a:t>思いついたきっかけは何ですか</a:t>
                      </a:r>
                      <a:r>
                        <a:rPr lang="ja-JP" sz="1400" kern="100" dirty="0" smtClean="0">
                          <a:latin typeface="メイリオ" pitchFamily="50" charset="-128"/>
                          <a:ea typeface="メイリオ" pitchFamily="50" charset="-128"/>
                          <a:cs typeface="Times New Roman"/>
                        </a:rPr>
                        <a:t>）</a:t>
                      </a:r>
                      <a:endParaRPr lang="ja-JP" sz="1100" kern="100" dirty="0">
                        <a:latin typeface="メイリオ" pitchFamily="50" charset="-128"/>
                        <a:ea typeface="メイリオ" pitchFamily="50" charset="-128"/>
                        <a:cs typeface="Times New Roman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884497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ja-JP" sz="1800" kern="100" dirty="0">
                        <a:latin typeface="メイリオ" pitchFamily="50" charset="-128"/>
                        <a:ea typeface="メイリオ" pitchFamily="50" charset="-128"/>
                        <a:cs typeface="Times New Roman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48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800" b="1" kern="100" dirty="0" smtClean="0">
                          <a:latin typeface="メイリオ" pitchFamily="50" charset="-128"/>
                          <a:ea typeface="メイリオ" pitchFamily="50" charset="-128"/>
                          <a:cs typeface="Times New Roman"/>
                        </a:rPr>
                        <a:t>参考にした文献・資料・インターネットサイト</a:t>
                      </a:r>
                      <a:r>
                        <a:rPr lang="ja-JP" sz="1600" kern="100" dirty="0">
                          <a:latin typeface="メイリオ" pitchFamily="50" charset="-128"/>
                          <a:ea typeface="メイリオ" pitchFamily="50" charset="-128"/>
                          <a:cs typeface="Times New Roman"/>
                        </a:rPr>
                        <a:t>　　</a:t>
                      </a:r>
                      <a:r>
                        <a:rPr lang="ja-JP" sz="1200" kern="100" dirty="0">
                          <a:latin typeface="メイリオ" pitchFamily="50" charset="-128"/>
                          <a:ea typeface="メイリオ" pitchFamily="50" charset="-128"/>
                          <a:cs typeface="Times New Roman"/>
                        </a:rPr>
                        <a:t>　</a:t>
                      </a:r>
                      <a:endParaRPr lang="ja-JP" sz="1000" kern="100" dirty="0">
                        <a:latin typeface="メイリオ" pitchFamily="50" charset="-128"/>
                        <a:ea typeface="メイリオ" pitchFamily="50" charset="-128"/>
                        <a:cs typeface="Times New Roman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8494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066800" algn="l"/>
                        </a:tabLst>
                      </a:pPr>
                      <a:r>
                        <a:rPr lang="ja-JP" alt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・</a:t>
                      </a:r>
                      <a:endParaRPr lang="en-US" altLang="ja-JP" sz="1800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066800" algn="l"/>
                        </a:tabLst>
                      </a:pPr>
                      <a:r>
                        <a:rPr lang="ja-JP" alt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・</a:t>
                      </a:r>
                      <a:endParaRPr lang="en-US" altLang="ja-JP" sz="1800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066800" algn="l"/>
                        </a:tabLst>
                      </a:pPr>
                      <a:r>
                        <a:rPr lang="ja-JP" alt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・</a:t>
                      </a:r>
                      <a:endParaRPr lang="en-US" altLang="ja-JP" sz="1800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066800" algn="l"/>
                        </a:tabLst>
                      </a:pPr>
                      <a:r>
                        <a:rPr lang="ja-JP" alt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・</a:t>
                      </a:r>
                      <a:endParaRPr lang="en-US" altLang="ja-JP" sz="1800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066800" algn="l"/>
                        </a:tabLst>
                      </a:pPr>
                      <a:r>
                        <a:rPr lang="ja-JP" alt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・</a:t>
                      </a:r>
                      <a:endParaRPr lang="en-US" altLang="ja-JP" sz="1800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066800" algn="l"/>
                        </a:tabLst>
                      </a:pPr>
                      <a:r>
                        <a:rPr lang="ja-JP" alt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・</a:t>
                      </a:r>
                      <a:endParaRPr lang="en-US" altLang="ja-JP" sz="1800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066800" algn="l"/>
                        </a:tabLst>
                      </a:pPr>
                      <a:r>
                        <a:rPr lang="ja-JP" alt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・</a:t>
                      </a:r>
                      <a:endParaRPr lang="en-US" altLang="ja-JP" sz="1800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066800" algn="l"/>
                        </a:tabLst>
                      </a:pPr>
                      <a:r>
                        <a:rPr lang="ja-JP" alt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・</a:t>
                      </a:r>
                      <a:endParaRPr lang="en-US" altLang="ja-JP" sz="1800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066800" algn="l"/>
                        </a:tabLst>
                      </a:pPr>
                      <a:endParaRPr lang="en-US" altLang="ja-JP" sz="1800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457200" y="124256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</a:rPr>
              <a:t>共通記入事項（２）</a:t>
            </a:r>
            <a:endParaRPr kumimoji="1" lang="ja-JP" altLang="en-US" sz="28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9AD5-F5DF-124B-B0FF-FD84C62DEA9E}" type="slidenum">
              <a:rPr lang="ja-JP" altLang="en-US" smtClean="0"/>
              <a:pPr/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49151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1476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</a:rPr>
              <a:t>企画案の作成について（１）</a:t>
            </a:r>
            <a:endParaRPr kumimoji="1" lang="ja-JP" altLang="en-US" sz="28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47135" y="1410036"/>
            <a:ext cx="8896865" cy="4259263"/>
          </a:xfrm>
        </p:spPr>
        <p:txBody>
          <a:bodyPr>
            <a:noAutofit/>
          </a:bodyPr>
          <a:lstStyle/>
          <a:p>
            <a:r>
              <a:rPr lang="ja-JP" altLang="en-US" sz="2500" dirty="0" smtClean="0">
                <a:latin typeface="メイリオ" pitchFamily="50" charset="-128"/>
                <a:ea typeface="メイリオ" pitchFamily="50" charset="-128"/>
              </a:rPr>
              <a:t>これより、企画案を自由に記載してください。</a:t>
            </a:r>
            <a:endParaRPr lang="en-US" altLang="ja-JP" sz="25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2500" dirty="0" smtClean="0">
                <a:latin typeface="メイリオ" pitchFamily="50" charset="-128"/>
                <a:ea typeface="メイリオ" pitchFamily="50" charset="-128"/>
              </a:rPr>
              <a:t>可能な限り、以下の項目は提案内容に盛り込んでください。</a:t>
            </a:r>
            <a:endParaRPr lang="en-US" altLang="ja-JP" sz="25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endParaRPr lang="en-US" altLang="ja-JP" sz="25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ja-JP" altLang="en-US" sz="2500" dirty="0" smtClean="0">
                <a:latin typeface="メイリオ" pitchFamily="50" charset="-128"/>
                <a:ea typeface="メイリオ" pitchFamily="50" charset="-128"/>
              </a:rPr>
              <a:t>　　</a:t>
            </a:r>
            <a:r>
              <a:rPr lang="ja-JP" altLang="ja-JP" sz="25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①提案の背景（渋谷や地域の現状・課題、顕在的・</a:t>
            </a:r>
            <a:r>
              <a:rPr lang="ja-JP" altLang="en-US" sz="25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　　</a:t>
            </a:r>
            <a:endParaRPr lang="en-US" altLang="ja-JP" sz="2500" b="1" dirty="0" smtClean="0">
              <a:solidFill>
                <a:srgbClr val="C00000"/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ja-JP" altLang="en-US" sz="25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　　　</a:t>
            </a:r>
            <a:r>
              <a:rPr lang="ja-JP" altLang="ja-JP" sz="25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潜在的な魅力や可能性など）</a:t>
            </a:r>
            <a:endParaRPr lang="en-US" altLang="ja-JP" sz="2500" b="1" dirty="0" smtClean="0">
              <a:solidFill>
                <a:srgbClr val="C00000"/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ja-JP" altLang="en-US" sz="25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　　</a:t>
            </a:r>
            <a:r>
              <a:rPr lang="ja-JP" altLang="ja-JP" sz="25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②企画アイデアの具体的な内容</a:t>
            </a:r>
            <a:endParaRPr lang="en-US" altLang="ja-JP" sz="2500" b="1" dirty="0" smtClean="0">
              <a:solidFill>
                <a:srgbClr val="C00000"/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ja-JP" altLang="en-US" sz="25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　　③企画アイデアの期待効果</a:t>
            </a:r>
            <a:endParaRPr lang="en-US" altLang="ja-JP" sz="2500" b="1" dirty="0" smtClean="0">
              <a:solidFill>
                <a:srgbClr val="C00000"/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ja-JP" altLang="en-US" sz="25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　　④</a:t>
            </a:r>
            <a:r>
              <a:rPr lang="ja-JP" altLang="ja-JP" sz="25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運営計画（スケジュールや予算</a:t>
            </a:r>
            <a:r>
              <a:rPr lang="ja-JP" altLang="en-US" sz="25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等</a:t>
            </a:r>
            <a:r>
              <a:rPr lang="ja-JP" altLang="ja-JP" sz="25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）</a:t>
            </a:r>
            <a:endParaRPr lang="en-US" altLang="ja-JP" sz="2500" b="1" dirty="0" smtClean="0">
              <a:solidFill>
                <a:srgbClr val="C00000"/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ja-JP" altLang="en-US" sz="2500" dirty="0" smtClean="0">
                <a:latin typeface="メイリオ" pitchFamily="50" charset="-128"/>
                <a:ea typeface="メイリオ" pitchFamily="50" charset="-128"/>
              </a:rPr>
              <a:t>　</a:t>
            </a:r>
            <a:endParaRPr lang="en-US" altLang="ja-JP" sz="2500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9AD5-F5DF-124B-B0FF-FD84C62DEA9E}" type="slidenum">
              <a:rPr lang="ja-JP" altLang="en-US" smtClean="0"/>
              <a:pPr/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60913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1476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</a:rPr>
              <a:t>企画案の作成について（２）</a:t>
            </a:r>
            <a:endParaRPr kumimoji="1" lang="ja-JP" altLang="en-US" sz="28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47135" y="1434750"/>
            <a:ext cx="8896865" cy="4844493"/>
          </a:xfrm>
        </p:spPr>
        <p:txBody>
          <a:bodyPr>
            <a:noAutofit/>
          </a:bodyPr>
          <a:lstStyle/>
          <a:p>
            <a:r>
              <a:rPr lang="ja-JP" altLang="en-US" sz="2500" dirty="0" smtClean="0">
                <a:latin typeface="メイリオ" pitchFamily="50" charset="-128"/>
                <a:ea typeface="メイリオ" pitchFamily="50" charset="-128"/>
              </a:rPr>
              <a:t>企画書に</a:t>
            </a:r>
            <a:r>
              <a:rPr lang="ja-JP" altLang="ja-JP" sz="2500" dirty="0" smtClean="0">
                <a:latin typeface="メイリオ" pitchFamily="50" charset="-128"/>
                <a:ea typeface="メイリオ" pitchFamily="50" charset="-128"/>
              </a:rPr>
              <a:t>写真・イラスト等</a:t>
            </a:r>
            <a:r>
              <a:rPr lang="ja-JP" altLang="en-US" sz="2500" dirty="0" smtClean="0">
                <a:latin typeface="メイリオ" pitchFamily="50" charset="-128"/>
                <a:ea typeface="メイリオ" pitchFamily="50" charset="-128"/>
              </a:rPr>
              <a:t>は、</a:t>
            </a:r>
            <a:r>
              <a:rPr lang="ja-JP" altLang="ja-JP" sz="2500" dirty="0" smtClean="0">
                <a:latin typeface="メイリオ" pitchFamily="50" charset="-128"/>
                <a:ea typeface="メイリオ" pitchFamily="50" charset="-128"/>
              </a:rPr>
              <a:t>自由に使用していただいてかまいません</a:t>
            </a:r>
            <a:r>
              <a:rPr lang="ja-JP" altLang="en-US" sz="2500" dirty="0" smtClean="0">
                <a:latin typeface="メイリオ" pitchFamily="50" charset="-128"/>
                <a:ea typeface="メイリオ" pitchFamily="50" charset="-128"/>
              </a:rPr>
              <a:t>。</a:t>
            </a:r>
            <a:endParaRPr lang="en-US" altLang="ja-JP" sz="25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2500" dirty="0" smtClean="0">
                <a:latin typeface="メイリオ" pitchFamily="50" charset="-128"/>
                <a:ea typeface="メイリオ" pitchFamily="50" charset="-128"/>
              </a:rPr>
              <a:t>ただし、企画書に第三者の所有権、著作権を含む知的財産権やプライバシー等の権利を侵害するもの、そして公序良俗に反するものが存在した場合は</a:t>
            </a:r>
            <a:r>
              <a:rPr lang="ja-JP" altLang="en-US" sz="25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審査対象外</a:t>
            </a:r>
            <a:r>
              <a:rPr lang="ja-JP" altLang="en-US" sz="2500" dirty="0" smtClean="0">
                <a:latin typeface="メイリオ" pitchFamily="50" charset="-128"/>
                <a:ea typeface="メイリオ" pitchFamily="50" charset="-128"/>
              </a:rPr>
              <a:t>となりますので十分に注意してください。</a:t>
            </a:r>
            <a:endParaRPr lang="en-US" altLang="ja-JP" sz="25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2500" dirty="0" smtClean="0">
                <a:latin typeface="メイリオ" pitchFamily="50" charset="-128"/>
                <a:ea typeface="メイリオ" pitchFamily="50" charset="-128"/>
              </a:rPr>
              <a:t>企画書は、</a:t>
            </a:r>
            <a:r>
              <a:rPr lang="ja-JP" altLang="en-US" sz="25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容量</a:t>
            </a:r>
            <a:r>
              <a:rPr lang="en-US" altLang="ja-JP" sz="25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5MB</a:t>
            </a:r>
            <a:r>
              <a:rPr lang="ja-JP" altLang="en-US" sz="2500" dirty="0" smtClean="0">
                <a:latin typeface="メイリオ" pitchFamily="50" charset="-128"/>
                <a:ea typeface="メイリオ" pitchFamily="50" charset="-128"/>
              </a:rPr>
              <a:t>を超えないようにしてください。　　特に画像やイラストを使用した場合は注意して</a:t>
            </a:r>
            <a:r>
              <a:rPr lang="ja-JP" altLang="en-US" sz="2500" dirty="0">
                <a:latin typeface="メイリオ" pitchFamily="50" charset="-128"/>
                <a:ea typeface="メイリオ" pitchFamily="50" charset="-128"/>
              </a:rPr>
              <a:t>ください*。</a:t>
            </a:r>
            <a:endParaRPr lang="en-US" altLang="ja-JP" sz="2500" dirty="0" smtClean="0">
              <a:latin typeface="メイリオ" pitchFamily="50" charset="-128"/>
              <a:ea typeface="メイリオ" pitchFamily="50" charset="-128"/>
            </a:endParaRPr>
          </a:p>
          <a:p>
            <a:pPr marL="457198" lvl="1" indent="0">
              <a:buNone/>
            </a:pPr>
            <a:r>
              <a:rPr lang="ja-JP" altLang="en-US" sz="1200" b="1" dirty="0" smtClean="0">
                <a:solidFill>
                  <a:srgbClr val="C30A10"/>
                </a:solidFill>
                <a:latin typeface="メイリオ" pitchFamily="50" charset="-128"/>
                <a:ea typeface="メイリオ" pitchFamily="50" charset="-128"/>
              </a:rPr>
              <a:t>*画像やイラストは「図の書式設定」で「電子メール送信に最適な品質（</a:t>
            </a:r>
            <a:r>
              <a:rPr lang="en-US" altLang="ja-JP" sz="1200" b="1" dirty="0" smtClean="0">
                <a:solidFill>
                  <a:srgbClr val="C30A10"/>
                </a:solidFill>
                <a:latin typeface="メイリオ" pitchFamily="50" charset="-128"/>
                <a:ea typeface="メイリオ" pitchFamily="50" charset="-128"/>
              </a:rPr>
              <a:t>96ppi</a:t>
            </a:r>
            <a:r>
              <a:rPr lang="ja-JP" altLang="en-US" sz="1200" b="1" dirty="0" smtClean="0">
                <a:solidFill>
                  <a:srgbClr val="C30A10"/>
                </a:solidFill>
                <a:latin typeface="メイリオ" pitchFamily="50" charset="-128"/>
                <a:ea typeface="メイリオ" pitchFamily="50" charset="-128"/>
              </a:rPr>
              <a:t>）」に圧縮してください。</a:t>
            </a:r>
            <a:endParaRPr lang="en-US" altLang="ja-JP" sz="1200" b="1" dirty="0" smtClean="0">
              <a:solidFill>
                <a:srgbClr val="C30A10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2500" dirty="0" smtClean="0">
                <a:latin typeface="メイリオ" pitchFamily="50" charset="-128"/>
                <a:ea typeface="メイリオ" pitchFamily="50" charset="-128"/>
              </a:rPr>
              <a:t>応募期間内に受け付けた作品には、事務局から受領の連絡をします。連絡が無い場合は、メール送受信の不備が考えられますので、問い合わせをしてください。</a:t>
            </a:r>
            <a:endParaRPr lang="en-US" altLang="ja-JP" sz="2500" dirty="0" smtClean="0">
              <a:latin typeface="メイリオ" pitchFamily="50" charset="-128"/>
              <a:ea typeface="メイリオ" pitchFamily="50" charset="-128"/>
            </a:endParaRPr>
          </a:p>
          <a:p>
            <a:endParaRPr lang="en-US" altLang="ja-JP" sz="2500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9AD5-F5DF-124B-B0FF-FD84C62DEA9E}" type="slidenum">
              <a:rPr lang="ja-JP" altLang="en-US" smtClean="0"/>
              <a:pPr/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88007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9AD5-F5DF-124B-B0FF-FD84C62DEA9E}" type="slidenum">
              <a:rPr lang="ja-JP" altLang="en-US" smtClean="0"/>
              <a:pPr/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97236857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A （5学部×和柄）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プレゼンテーション1" id="{8499219C-28D0-46E9-8691-A467E58DBAEE}" vid="{10198CCE-3AB2-4442-AE18-EB5712AA58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A （5学部×和柄）.potx</Template>
  <TotalTime>5</TotalTime>
  <Words>548</Words>
  <Application>Microsoft Macintosh PowerPoint</Application>
  <PresentationFormat>画面に合わせる (4:3)</PresentationFormat>
  <Paragraphs>134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Template A （5学部×和柄）</vt:lpstr>
      <vt:lpstr>國學院大學経済学部開設５０周年記念  SHIBUYA　INNOVATION　CHALLENGE　2016  企 画 書 </vt:lpstr>
      <vt:lpstr>【個人で応募の方】</vt:lpstr>
      <vt:lpstr>【グループで応募の方】 </vt:lpstr>
      <vt:lpstr>【グループで応募の方】（つづき） </vt:lpstr>
      <vt:lpstr>共通記入事項（１）</vt:lpstr>
      <vt:lpstr>共通記入事項（２）</vt:lpstr>
      <vt:lpstr>企画案の作成について（１）</vt:lpstr>
      <vt:lpstr>企画案の作成について（２）</vt:lpstr>
      <vt:lpstr>PowerPoint プレゼンテーション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Haraguchi Akira</dc:creator>
  <cp:lastModifiedBy>Hoshino Hirokazu</cp:lastModifiedBy>
  <cp:revision>5</cp:revision>
  <cp:lastPrinted>2015-11-26T12:10:01Z</cp:lastPrinted>
  <dcterms:created xsi:type="dcterms:W3CDTF">2015-11-26T12:19:59Z</dcterms:created>
  <dcterms:modified xsi:type="dcterms:W3CDTF">2016-05-17T02:10:02Z</dcterms:modified>
</cp:coreProperties>
</file>